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notesMasterIdLst>
    <p:notesMasterId r:id="rId29"/>
  </p:notesMasterIdLst>
  <p:sldIdLst>
    <p:sldId id="256" r:id="rId2"/>
    <p:sldId id="298" r:id="rId3"/>
    <p:sldId id="259" r:id="rId4"/>
    <p:sldId id="264" r:id="rId5"/>
    <p:sldId id="260" r:id="rId6"/>
    <p:sldId id="289" r:id="rId7"/>
    <p:sldId id="288" r:id="rId8"/>
    <p:sldId id="275" r:id="rId9"/>
    <p:sldId id="261" r:id="rId10"/>
    <p:sldId id="297" r:id="rId11"/>
    <p:sldId id="276" r:id="rId12"/>
    <p:sldId id="299" r:id="rId13"/>
    <p:sldId id="300" r:id="rId14"/>
    <p:sldId id="290" r:id="rId15"/>
    <p:sldId id="277" r:id="rId16"/>
    <p:sldId id="273" r:id="rId17"/>
    <p:sldId id="286" r:id="rId18"/>
    <p:sldId id="287" r:id="rId19"/>
    <p:sldId id="301" r:id="rId20"/>
    <p:sldId id="280" r:id="rId21"/>
    <p:sldId id="283" r:id="rId22"/>
    <p:sldId id="285" r:id="rId23"/>
    <p:sldId id="284" r:id="rId24"/>
    <p:sldId id="282" r:id="rId25"/>
    <p:sldId id="278" r:id="rId26"/>
    <p:sldId id="296" r:id="rId27"/>
    <p:sldId id="302" r:id="rId28"/>
  </p:sldIdLst>
  <p:sldSz cx="9144000" cy="6858000" type="screen4x3"/>
  <p:notesSz cx="6797675" cy="98726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3136" autoAdjust="0"/>
  </p:normalViewPr>
  <p:slideViewPr>
    <p:cSldViewPr snapToGrid="0">
      <p:cViewPr>
        <p:scale>
          <a:sx n="109" d="100"/>
          <a:sy n="109" d="100"/>
        </p:scale>
        <p:origin x="-706" y="-19"/>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7" d="100"/>
          <a:sy n="77" d="100"/>
        </p:scale>
        <p:origin x="2904" y="8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534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50443" y="0"/>
            <a:ext cx="2945659" cy="495348"/>
          </a:xfrm>
          <a:prstGeom prst="rect">
            <a:avLst/>
          </a:prstGeom>
        </p:spPr>
        <p:txBody>
          <a:bodyPr vert="horz" lIns="91440" tIns="45720" rIns="91440" bIns="45720" rtlCol="0"/>
          <a:lstStyle>
            <a:lvl1pPr algn="r">
              <a:defRPr sz="1200"/>
            </a:lvl1pPr>
          </a:lstStyle>
          <a:p>
            <a:fld id="{5073C481-D1A3-4F82-AE9F-1F23D35A3203}" type="datetimeFigureOut">
              <a:rPr lang="nl-BE" smtClean="0"/>
              <a:t>18/06/2013</a:t>
            </a:fld>
            <a:endParaRPr lang="nl-BE"/>
          </a:p>
        </p:txBody>
      </p:sp>
      <p:sp>
        <p:nvSpPr>
          <p:cNvPr id="4" name="Tijdelijke aanduiding voor dia-afbeelding 3"/>
          <p:cNvSpPr>
            <a:spLocks noGrp="1" noRot="1" noChangeAspect="1"/>
          </p:cNvSpPr>
          <p:nvPr>
            <p:ph type="sldImg" idx="2"/>
          </p:nvPr>
        </p:nvSpPr>
        <p:spPr>
          <a:xfrm>
            <a:off x="1177925" y="1233488"/>
            <a:ext cx="4441825" cy="3332162"/>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6" name="Tijdelijke aanduiding voor voettekst 5"/>
          <p:cNvSpPr>
            <a:spLocks noGrp="1"/>
          </p:cNvSpPr>
          <p:nvPr>
            <p:ph type="ftr" sz="quarter" idx="4"/>
          </p:nvPr>
        </p:nvSpPr>
        <p:spPr>
          <a:xfrm>
            <a:off x="0" y="9377317"/>
            <a:ext cx="2945659" cy="49534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50443" y="9377317"/>
            <a:ext cx="2945659" cy="495347"/>
          </a:xfrm>
          <a:prstGeom prst="rect">
            <a:avLst/>
          </a:prstGeom>
        </p:spPr>
        <p:txBody>
          <a:bodyPr vert="horz" lIns="91440" tIns="45720" rIns="91440" bIns="45720" rtlCol="0" anchor="b"/>
          <a:lstStyle>
            <a:lvl1pPr algn="r">
              <a:defRPr sz="1200"/>
            </a:lvl1pPr>
          </a:lstStyle>
          <a:p>
            <a:fld id="{9D1E5E16-A057-489F-980E-12E410FCD404}" type="slidenum">
              <a:rPr lang="nl-BE" smtClean="0"/>
              <a:t>‹nr.›</a:t>
            </a:fld>
            <a:endParaRPr lang="nl-BE"/>
          </a:p>
        </p:txBody>
      </p:sp>
    </p:spTree>
    <p:extLst>
      <p:ext uri="{BB962C8B-B14F-4D97-AF65-F5344CB8AC3E}">
        <p14:creationId xmlns:p14="http://schemas.microsoft.com/office/powerpoint/2010/main" val="3862717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77925" y="1233488"/>
            <a:ext cx="4441825" cy="3332162"/>
          </a:xfrm>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10"/>
          </p:nvPr>
        </p:nvSpPr>
        <p:spPr/>
        <p:txBody>
          <a:bodyPr/>
          <a:lstStyle/>
          <a:p>
            <a:fld id="{9D1E5E16-A057-489F-980E-12E410FCD404}" type="slidenum">
              <a:rPr lang="nl-BE" smtClean="0"/>
              <a:t>1</a:t>
            </a:fld>
            <a:endParaRPr lang="nl-BE"/>
          </a:p>
        </p:txBody>
      </p:sp>
    </p:spTree>
    <p:extLst>
      <p:ext uri="{BB962C8B-B14F-4D97-AF65-F5344CB8AC3E}">
        <p14:creationId xmlns:p14="http://schemas.microsoft.com/office/powerpoint/2010/main" val="165303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9D1E5E16-A057-489F-980E-12E410FCD404}" type="slidenum">
              <a:rPr lang="nl-BE" smtClean="0"/>
              <a:t>12</a:t>
            </a:fld>
            <a:endParaRPr lang="nl-BE"/>
          </a:p>
        </p:txBody>
      </p:sp>
    </p:spTree>
    <p:extLst>
      <p:ext uri="{BB962C8B-B14F-4D97-AF65-F5344CB8AC3E}">
        <p14:creationId xmlns:p14="http://schemas.microsoft.com/office/powerpoint/2010/main" val="1107097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9D1E5E16-A057-489F-980E-12E410FCD404}" type="slidenum">
              <a:rPr lang="nl-BE" smtClean="0"/>
              <a:t>13</a:t>
            </a:fld>
            <a:endParaRPr lang="nl-BE"/>
          </a:p>
        </p:txBody>
      </p:sp>
    </p:spTree>
    <p:extLst>
      <p:ext uri="{BB962C8B-B14F-4D97-AF65-F5344CB8AC3E}">
        <p14:creationId xmlns:p14="http://schemas.microsoft.com/office/powerpoint/2010/main" val="3719635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9D1E5E16-A057-489F-980E-12E410FCD404}" type="slidenum">
              <a:rPr lang="nl-BE" smtClean="0"/>
              <a:t>14</a:t>
            </a:fld>
            <a:endParaRPr lang="nl-BE"/>
          </a:p>
        </p:txBody>
      </p:sp>
    </p:spTree>
    <p:extLst>
      <p:ext uri="{BB962C8B-B14F-4D97-AF65-F5344CB8AC3E}">
        <p14:creationId xmlns:p14="http://schemas.microsoft.com/office/powerpoint/2010/main" val="1031780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9D1E5E16-A057-489F-980E-12E410FCD404}" type="slidenum">
              <a:rPr lang="nl-BE" smtClean="0"/>
              <a:t>15</a:t>
            </a:fld>
            <a:endParaRPr lang="nl-BE"/>
          </a:p>
        </p:txBody>
      </p:sp>
    </p:spTree>
    <p:extLst>
      <p:ext uri="{BB962C8B-B14F-4D97-AF65-F5344CB8AC3E}">
        <p14:creationId xmlns:p14="http://schemas.microsoft.com/office/powerpoint/2010/main" val="879556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Bij </a:t>
            </a:r>
            <a:r>
              <a:rPr lang="nl-BE" baseline="0" dirty="0" smtClean="0"/>
              <a:t>dit onderdeel zou ik zowel het overlopen van de deelhandelingen als de verschillende detectiemethodes samennemen. Je overloopt bv. de het detecteren van de filter en vertelt meteen dat daarvoor kleurfiltering is gebruikt. Zo kunnen we afbeeldingen e.d. toevoegen en wordt de ‘theorie’ over de methodes wat illustratiever!</a:t>
            </a:r>
          </a:p>
          <a:p>
            <a:endParaRPr lang="nl-BE" baseline="0" dirty="0" smtClean="0"/>
          </a:p>
          <a:p>
            <a:r>
              <a:rPr lang="nl-BE" baseline="0" dirty="0" smtClean="0"/>
              <a:t>Dit onderdeel zou dan vrij groot worden, behalve de kalibratie Hiervoor zou ik een afzonderlijk punt voorzien omdat dit specifiek is.</a:t>
            </a:r>
            <a:endParaRPr lang="nl-BE" dirty="0"/>
          </a:p>
        </p:txBody>
      </p:sp>
      <p:sp>
        <p:nvSpPr>
          <p:cNvPr id="4" name="Tijdelijke aanduiding voor dianummer 3"/>
          <p:cNvSpPr>
            <a:spLocks noGrp="1"/>
          </p:cNvSpPr>
          <p:nvPr>
            <p:ph type="sldNum" sz="quarter" idx="10"/>
          </p:nvPr>
        </p:nvSpPr>
        <p:spPr/>
        <p:txBody>
          <a:bodyPr/>
          <a:lstStyle/>
          <a:p>
            <a:fld id="{9D1E5E16-A057-489F-980E-12E410FCD404}" type="slidenum">
              <a:rPr lang="nl-BE" smtClean="0"/>
              <a:t>17</a:t>
            </a:fld>
            <a:endParaRPr lang="nl-BE"/>
          </a:p>
        </p:txBody>
      </p:sp>
    </p:spTree>
    <p:extLst>
      <p:ext uri="{BB962C8B-B14F-4D97-AF65-F5344CB8AC3E}">
        <p14:creationId xmlns:p14="http://schemas.microsoft.com/office/powerpoint/2010/main" val="3887541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Bij </a:t>
            </a:r>
            <a:r>
              <a:rPr lang="nl-BE" baseline="0" dirty="0" smtClean="0"/>
              <a:t>dit onderdeel zou ik zowel het overlopen van de deelhandelingen als de verschillende detectiemethodes samennemen. Je overloopt bv. de het detecteren van de filter en vertelt meteen dat daarvoor kleurfiltering is gebruikt. Zo kunnen we afbeeldingen e.d. toevoegen en wordt de ‘theorie’ over de methodes wat illustratiever!</a:t>
            </a:r>
          </a:p>
          <a:p>
            <a:endParaRPr lang="nl-BE" baseline="0" dirty="0" smtClean="0"/>
          </a:p>
          <a:p>
            <a:r>
              <a:rPr lang="nl-BE" baseline="0" dirty="0" smtClean="0"/>
              <a:t>Dit onderdeel zou dan vrij groot worden, behalve de kalibratie Hiervoor zou ik een afzonderlijk punt voorzien omdat dit specifiek is.</a:t>
            </a:r>
            <a:endParaRPr lang="nl-BE" dirty="0"/>
          </a:p>
        </p:txBody>
      </p:sp>
      <p:sp>
        <p:nvSpPr>
          <p:cNvPr id="4" name="Tijdelijke aanduiding voor dianummer 3"/>
          <p:cNvSpPr>
            <a:spLocks noGrp="1"/>
          </p:cNvSpPr>
          <p:nvPr>
            <p:ph type="sldNum" sz="quarter" idx="10"/>
          </p:nvPr>
        </p:nvSpPr>
        <p:spPr/>
        <p:txBody>
          <a:bodyPr/>
          <a:lstStyle/>
          <a:p>
            <a:fld id="{9D1E5E16-A057-489F-980E-12E410FCD404}" type="slidenum">
              <a:rPr lang="nl-BE" smtClean="0"/>
              <a:t>18</a:t>
            </a:fld>
            <a:endParaRPr lang="nl-BE"/>
          </a:p>
        </p:txBody>
      </p:sp>
    </p:spTree>
    <p:extLst>
      <p:ext uri="{BB962C8B-B14F-4D97-AF65-F5344CB8AC3E}">
        <p14:creationId xmlns:p14="http://schemas.microsoft.com/office/powerpoint/2010/main" val="3577606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9D1E5E16-A057-489F-980E-12E410FCD404}" type="slidenum">
              <a:rPr lang="nl-BE" smtClean="0"/>
              <a:t>25</a:t>
            </a:fld>
            <a:endParaRPr lang="nl-BE"/>
          </a:p>
        </p:txBody>
      </p:sp>
    </p:spTree>
    <p:extLst>
      <p:ext uri="{BB962C8B-B14F-4D97-AF65-F5344CB8AC3E}">
        <p14:creationId xmlns:p14="http://schemas.microsoft.com/office/powerpoint/2010/main" val="3291133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9D1E5E16-A057-489F-980E-12E410FCD404}" type="slidenum">
              <a:rPr lang="nl-BE" smtClean="0"/>
              <a:t>27</a:t>
            </a:fld>
            <a:endParaRPr lang="nl-BE"/>
          </a:p>
        </p:txBody>
      </p:sp>
    </p:spTree>
    <p:extLst>
      <p:ext uri="{BB962C8B-B14F-4D97-AF65-F5344CB8AC3E}">
        <p14:creationId xmlns:p14="http://schemas.microsoft.com/office/powerpoint/2010/main" val="4175083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9D1E5E16-A057-489F-980E-12E410FCD404}" type="slidenum">
              <a:rPr lang="nl-BE" smtClean="0"/>
              <a:t>2</a:t>
            </a:fld>
            <a:endParaRPr lang="nl-BE"/>
          </a:p>
        </p:txBody>
      </p:sp>
    </p:spTree>
    <p:extLst>
      <p:ext uri="{BB962C8B-B14F-4D97-AF65-F5344CB8AC3E}">
        <p14:creationId xmlns:p14="http://schemas.microsoft.com/office/powerpoint/2010/main" val="875738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9D1E5E16-A057-489F-980E-12E410FCD404}" type="slidenum">
              <a:rPr lang="nl-BE" smtClean="0"/>
              <a:t>4</a:t>
            </a:fld>
            <a:endParaRPr lang="nl-BE"/>
          </a:p>
        </p:txBody>
      </p:sp>
    </p:spTree>
    <p:extLst>
      <p:ext uri="{BB962C8B-B14F-4D97-AF65-F5344CB8AC3E}">
        <p14:creationId xmlns:p14="http://schemas.microsoft.com/office/powerpoint/2010/main" val="3137870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9D1E5E16-A057-489F-980E-12E410FCD404}" type="slidenum">
              <a:rPr lang="nl-BE" smtClean="0"/>
              <a:t>5</a:t>
            </a:fld>
            <a:endParaRPr lang="nl-BE"/>
          </a:p>
        </p:txBody>
      </p:sp>
    </p:spTree>
    <p:extLst>
      <p:ext uri="{BB962C8B-B14F-4D97-AF65-F5344CB8AC3E}">
        <p14:creationId xmlns:p14="http://schemas.microsoft.com/office/powerpoint/2010/main" val="3165643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9D1E5E16-A057-489F-980E-12E410FCD404}" type="slidenum">
              <a:rPr lang="nl-BE" smtClean="0"/>
              <a:t>6</a:t>
            </a:fld>
            <a:endParaRPr lang="nl-BE"/>
          </a:p>
        </p:txBody>
      </p:sp>
    </p:spTree>
    <p:extLst>
      <p:ext uri="{BB962C8B-B14F-4D97-AF65-F5344CB8AC3E}">
        <p14:creationId xmlns:p14="http://schemas.microsoft.com/office/powerpoint/2010/main" val="3137870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9D1E5E16-A057-489F-980E-12E410FCD404}" type="slidenum">
              <a:rPr lang="nl-BE" smtClean="0"/>
              <a:t>7</a:t>
            </a:fld>
            <a:endParaRPr lang="nl-BE"/>
          </a:p>
        </p:txBody>
      </p:sp>
    </p:spTree>
    <p:extLst>
      <p:ext uri="{BB962C8B-B14F-4D97-AF65-F5344CB8AC3E}">
        <p14:creationId xmlns:p14="http://schemas.microsoft.com/office/powerpoint/2010/main" val="3165643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9D1E5E16-A057-489F-980E-12E410FCD404}" type="slidenum">
              <a:rPr lang="nl-BE" smtClean="0"/>
              <a:t>8</a:t>
            </a:fld>
            <a:endParaRPr lang="nl-BE"/>
          </a:p>
        </p:txBody>
      </p:sp>
    </p:spTree>
    <p:extLst>
      <p:ext uri="{BB962C8B-B14F-4D97-AF65-F5344CB8AC3E}">
        <p14:creationId xmlns:p14="http://schemas.microsoft.com/office/powerpoint/2010/main" val="2926532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9D1E5E16-A057-489F-980E-12E410FCD404}" type="slidenum">
              <a:rPr lang="nl-BE" smtClean="0"/>
              <a:t>9</a:t>
            </a:fld>
            <a:endParaRPr lang="nl-BE"/>
          </a:p>
        </p:txBody>
      </p:sp>
    </p:spTree>
    <p:extLst>
      <p:ext uri="{BB962C8B-B14F-4D97-AF65-F5344CB8AC3E}">
        <p14:creationId xmlns:p14="http://schemas.microsoft.com/office/powerpoint/2010/main" val="1516462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9D1E5E16-A057-489F-980E-12E410FCD404}" type="slidenum">
              <a:rPr lang="nl-BE" smtClean="0"/>
              <a:t>11</a:t>
            </a:fld>
            <a:endParaRPr lang="nl-BE"/>
          </a:p>
        </p:txBody>
      </p:sp>
    </p:spTree>
    <p:extLst>
      <p:ext uri="{BB962C8B-B14F-4D97-AF65-F5344CB8AC3E}">
        <p14:creationId xmlns:p14="http://schemas.microsoft.com/office/powerpoint/2010/main" val="1273347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grpSp>
        <p:nvGrpSpPr>
          <p:cNvPr id="6" name="Group 5"/>
          <p:cNvGrpSpPr/>
          <p:nvPr/>
        </p:nvGrpSpPr>
        <p:grpSpPr>
          <a:xfrm>
            <a:off x="0" y="0"/>
            <a:ext cx="9144000" cy="6860799"/>
            <a:chOff x="0" y="0"/>
            <a:chExt cx="9144000" cy="6860799"/>
          </a:xfrm>
        </p:grpSpPr>
        <p:sp>
          <p:nvSpPr>
            <p:cNvPr id="8" name="Rectangle 7"/>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1" y="2222623"/>
            <a:ext cx="5917679" cy="2554983"/>
          </a:xfrm>
        </p:spPr>
        <p:txBody>
          <a:bodyPr anchor="b"/>
          <a:lstStyle>
            <a:lvl1pPr>
              <a:defRPr sz="4800"/>
            </a:lvl1pPr>
          </a:lstStyle>
          <a:p>
            <a:r>
              <a:rPr lang="nl-NL" smtClean="0"/>
              <a:t>Klik om de stijl te bewerken</a:t>
            </a:r>
            <a:endParaRPr lang="en-US" dirty="0"/>
          </a:p>
        </p:txBody>
      </p:sp>
      <p:sp>
        <p:nvSpPr>
          <p:cNvPr id="3" name="Subtitle 2"/>
          <p:cNvSpPr>
            <a:spLocks noGrp="1"/>
          </p:cNvSpPr>
          <p:nvPr>
            <p:ph type="subTitle" idx="1"/>
          </p:nvPr>
        </p:nvSpPr>
        <p:spPr bwMode="gray">
          <a:xfrm>
            <a:off x="866441" y="4777380"/>
            <a:ext cx="5917679"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bwMode="gray">
          <a:xfrm rot="5400000">
            <a:off x="7476937" y="1828799"/>
            <a:ext cx="990599" cy="228659"/>
          </a:xfrm>
        </p:spPr>
        <p:txBody>
          <a:bodyPr/>
          <a:lstStyle>
            <a:lvl1pPr algn="l">
              <a:defRPr b="0" i="0">
                <a:solidFill>
                  <a:schemeClr val="bg1"/>
                </a:solidFill>
              </a:defRPr>
            </a:lvl1pPr>
          </a:lstStyle>
          <a:p>
            <a:fld id="{A185EEAB-18BD-4361-A59D-943E08AB2D3D}" type="datetime1">
              <a:rPr lang="en-US" smtClean="0"/>
              <a:t>6/18/2013</a:t>
            </a:fld>
            <a:endParaRPr lang="en-US" dirty="0"/>
          </a:p>
        </p:txBody>
      </p:sp>
      <p:sp>
        <p:nvSpPr>
          <p:cNvPr id="5" name="Footer Placeholder 4"/>
          <p:cNvSpPr>
            <a:spLocks noGrp="1"/>
          </p:cNvSpPr>
          <p:nvPr>
            <p:ph type="ftr" sz="quarter" idx="11"/>
          </p:nvPr>
        </p:nvSpPr>
        <p:spPr bwMode="gray">
          <a:xfrm rot="5400000">
            <a:off x="6236210" y="3264407"/>
            <a:ext cx="3859795" cy="228659"/>
          </a:xfrm>
        </p:spPr>
        <p:txBody>
          <a:bodyPr/>
          <a:lstStyle>
            <a:lvl1pPr>
              <a:defRPr b="0" i="0">
                <a:solidFill>
                  <a:schemeClr val="bg1"/>
                </a:solidFill>
              </a:defRPr>
            </a:lvl1pPr>
          </a:lstStyle>
          <a:p>
            <a:r>
              <a:rPr lang="en-US" smtClean="0"/>
              <a:t>
              </a:t>
            </a:r>
            <a:endParaRPr lang="en-US" dirty="0"/>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76688690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sche afbeelding met bijschrift">
    <p:spTree>
      <p:nvGrpSpPr>
        <p:cNvPr id="1" name=""/>
        <p:cNvGrpSpPr/>
        <p:nvPr/>
      </p:nvGrpSpPr>
      <p:grpSpPr>
        <a:xfrm>
          <a:off x="0" y="0"/>
          <a:ext cx="0" cy="0"/>
          <a:chOff x="0" y="0"/>
          <a:chExt cx="0" cy="0"/>
        </a:xfrm>
      </p:grpSpPr>
      <p:grpSp>
        <p:nvGrpSpPr>
          <p:cNvPr id="11" name="Group 10"/>
          <p:cNvGrpSpPr/>
          <p:nvPr/>
        </p:nvGrpSpPr>
        <p:grpSpPr>
          <a:xfrm>
            <a:off x="0" y="0"/>
            <a:ext cx="9144000" cy="6860799"/>
            <a:chOff x="0" y="0"/>
            <a:chExt cx="9144000" cy="6860799"/>
          </a:xfrm>
        </p:grpSpPr>
        <p:sp>
          <p:nvSpPr>
            <p:cNvPr id="12" name="Rectangle 11"/>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9"/>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5" y="4961453"/>
            <a:ext cx="6422002" cy="566738"/>
          </a:xfrm>
        </p:spPr>
        <p:txBody>
          <a:bodyPr anchor="b">
            <a:normAutofit/>
          </a:bodyPr>
          <a:lstStyle>
            <a:lvl1pPr algn="l">
              <a:defRPr sz="24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bwMode="gray">
          <a:xfrm>
            <a:off x="866443" y="5528191"/>
            <a:ext cx="6422003"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A6289D20-6499-46A3-AF9E-2E5F17CBAA36}" type="datetime1">
              <a:rPr lang="en-US" smtClean="0"/>
              <a:t>6/18/2013</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14" name="Rectangle 13"/>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766428" y="295730"/>
            <a:ext cx="628813" cy="767687"/>
          </a:xfrm>
          <a:prstGeom prst="rect">
            <a:avLst/>
          </a:prstGeom>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73963084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el en bijschrift">
    <p:spTree>
      <p:nvGrpSpPr>
        <p:cNvPr id="1" name=""/>
        <p:cNvGrpSpPr/>
        <p:nvPr/>
      </p:nvGrpSpPr>
      <p:grpSpPr>
        <a:xfrm>
          <a:off x="0" y="0"/>
          <a:ext cx="0" cy="0"/>
          <a:chOff x="0" y="0"/>
          <a:chExt cx="0" cy="0"/>
        </a:xfrm>
      </p:grpSpPr>
      <p:grpSp>
        <p:nvGrpSpPr>
          <p:cNvPr id="3" name="Group 2"/>
          <p:cNvGrpSpPr/>
          <p:nvPr/>
        </p:nvGrpSpPr>
        <p:grpSpPr>
          <a:xfrm>
            <a:off x="0" y="0"/>
            <a:ext cx="9144000" cy="6860799"/>
            <a:chOff x="0" y="0"/>
            <a:chExt cx="9144000" cy="6860799"/>
          </a:xfrm>
        </p:grpSpPr>
        <p:sp>
          <p:nvSpPr>
            <p:cNvPr id="11" name="Rectangle 10"/>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8"/>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927101"/>
            <a:ext cx="6422004" cy="1692720"/>
          </a:xfrm>
        </p:spPr>
        <p:txBody>
          <a:bodyPr anchor="ctr"/>
          <a:lstStyle>
            <a:lvl1pPr>
              <a:defRPr sz="3600"/>
            </a:lvl1pPr>
          </a:lstStyle>
          <a:p>
            <a:r>
              <a:rPr lang="nl-NL" smtClean="0"/>
              <a:t>Klik om de stijl te bewerken</a:t>
            </a:r>
            <a:endParaRPr lang="en-US" dirty="0"/>
          </a:p>
        </p:txBody>
      </p:sp>
      <p:sp>
        <p:nvSpPr>
          <p:cNvPr id="13" name="Text Placeholder 3"/>
          <p:cNvSpPr>
            <a:spLocks noGrp="1"/>
          </p:cNvSpPr>
          <p:nvPr>
            <p:ph type="body" sz="half" idx="2"/>
          </p:nvPr>
        </p:nvSpPr>
        <p:spPr>
          <a:xfrm>
            <a:off x="866440" y="3488023"/>
            <a:ext cx="6422005" cy="2536858"/>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1B2E68A0-8731-4911-851C-3F791F4F479C}" type="datetime1">
              <a:rPr lang="en-US" smtClean="0"/>
              <a:t>6/18/2013</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12" name="Rectangle 11"/>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6428" y="295730"/>
            <a:ext cx="628813" cy="767687"/>
          </a:xfrm>
          <a:prstGeom prst="rect">
            <a:avLst/>
          </a:prstGeom>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5530261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eraat met bijschrift">
    <p:spTree>
      <p:nvGrpSpPr>
        <p:cNvPr id="1" name=""/>
        <p:cNvGrpSpPr/>
        <p:nvPr/>
      </p:nvGrpSpPr>
      <p:grpSpPr>
        <a:xfrm>
          <a:off x="0" y="0"/>
          <a:ext cx="0" cy="0"/>
          <a:chOff x="0" y="0"/>
          <a:chExt cx="0" cy="0"/>
        </a:xfrm>
      </p:grpSpPr>
      <p:grpSp>
        <p:nvGrpSpPr>
          <p:cNvPr id="3" name="Group 2"/>
          <p:cNvGrpSpPr/>
          <p:nvPr/>
        </p:nvGrpSpPr>
        <p:grpSpPr>
          <a:xfrm>
            <a:off x="0" y="0"/>
            <a:ext cx="9144000" cy="6860799"/>
            <a:chOff x="0" y="0"/>
            <a:chExt cx="9144000" cy="6860799"/>
          </a:xfrm>
        </p:grpSpPr>
        <p:sp>
          <p:nvSpPr>
            <p:cNvPr id="14" name="Rectangle 13"/>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12"/>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3"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12" name="TextBox 11"/>
          <p:cNvSpPr txBox="1"/>
          <p:nvPr/>
        </p:nvSpPr>
        <p:spPr bwMode="gray">
          <a:xfrm>
            <a:off x="7033422" y="2898648"/>
            <a:ext cx="660550" cy="1323439"/>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8000" dirty="0"/>
              <a:t>”</a:t>
            </a:r>
          </a:p>
        </p:txBody>
      </p:sp>
      <p:sp>
        <p:nvSpPr>
          <p:cNvPr id="11" name="TextBox 10"/>
          <p:cNvSpPr txBox="1"/>
          <p:nvPr/>
        </p:nvSpPr>
        <p:spPr bwMode="gray">
          <a:xfrm>
            <a:off x="651683" y="589767"/>
            <a:ext cx="601591" cy="1323439"/>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8000" dirty="0"/>
              <a:t>“</a:t>
            </a:r>
          </a:p>
        </p:txBody>
      </p:sp>
      <p:sp>
        <p:nvSpPr>
          <p:cNvPr id="2" name="Title 1"/>
          <p:cNvSpPr>
            <a:spLocks noGrp="1"/>
          </p:cNvSpPr>
          <p:nvPr>
            <p:ph type="title"/>
          </p:nvPr>
        </p:nvSpPr>
        <p:spPr>
          <a:xfrm>
            <a:off x="1128058" y="903421"/>
            <a:ext cx="6160385" cy="2895658"/>
          </a:xfrm>
        </p:spPr>
        <p:txBody>
          <a:bodyPr/>
          <a:lstStyle>
            <a:lvl1pPr>
              <a:defRPr sz="3600"/>
            </a:lvl1pPr>
          </a:lstStyle>
          <a:p>
            <a:r>
              <a:rPr lang="nl-NL" smtClean="0"/>
              <a:t>Klik om de stijl te bewerken</a:t>
            </a:r>
            <a:endParaRPr lang="en-US" dirty="0"/>
          </a:p>
        </p:txBody>
      </p:sp>
      <p:sp>
        <p:nvSpPr>
          <p:cNvPr id="17" name="Text Placeholder 3"/>
          <p:cNvSpPr>
            <a:spLocks noGrp="1"/>
          </p:cNvSpPr>
          <p:nvPr>
            <p:ph type="body" sz="half" idx="13"/>
          </p:nvPr>
        </p:nvSpPr>
        <p:spPr bwMode="gray">
          <a:xfrm>
            <a:off x="1387279" y="3809278"/>
            <a:ext cx="5646142" cy="333113"/>
          </a:xfrm>
        </p:spPr>
        <p:txBody>
          <a:bodyPr>
            <a:normAutofit/>
          </a:bodyPr>
          <a:lstStyle>
            <a:lvl1pPr marL="0" indent="0">
              <a:buNone/>
              <a:defRPr lang="en-US" sz="1400" b="0" i="0" kern="1200" cap="small" dirty="0">
                <a:solidFill>
                  <a:schemeClr val="accent1"/>
                </a:solidFill>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16" name="Text Placeholder 3"/>
          <p:cNvSpPr>
            <a:spLocks noGrp="1"/>
          </p:cNvSpPr>
          <p:nvPr>
            <p:ph type="body" sz="half" idx="2"/>
          </p:nvPr>
        </p:nvSpPr>
        <p:spPr>
          <a:xfrm>
            <a:off x="866440" y="5000815"/>
            <a:ext cx="6422005" cy="1024065"/>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5353ECB7-C4D1-4B35-B19D-F1CE7A52CD4A}" type="datetime1">
              <a:rPr lang="en-US" smtClean="0"/>
              <a:t>6/18/2013</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22" name="Rectangle 21"/>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6428" y="295730"/>
            <a:ext cx="628813" cy="767687"/>
          </a:xfrm>
          <a:prstGeom prst="rect">
            <a:avLst/>
          </a:prstGeom>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370264273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amkaartje">
    <p:spTree>
      <p:nvGrpSpPr>
        <p:cNvPr id="1" name=""/>
        <p:cNvGrpSpPr/>
        <p:nvPr/>
      </p:nvGrpSpPr>
      <p:grpSpPr>
        <a:xfrm>
          <a:off x="0" y="0"/>
          <a:ext cx="0" cy="0"/>
          <a:chOff x="0" y="0"/>
          <a:chExt cx="0" cy="0"/>
        </a:xfrm>
      </p:grpSpPr>
      <p:grpSp>
        <p:nvGrpSpPr>
          <p:cNvPr id="9" name="Group 8"/>
          <p:cNvGrpSpPr/>
          <p:nvPr/>
        </p:nvGrpSpPr>
        <p:grpSpPr>
          <a:xfrm>
            <a:off x="0" y="0"/>
            <a:ext cx="9144000" cy="6860799"/>
            <a:chOff x="0" y="0"/>
            <a:chExt cx="9144000" cy="6860799"/>
          </a:xfrm>
        </p:grpSpPr>
        <p:sp>
          <p:nvSpPr>
            <p:cNvPr id="10" name="Rectangle 9"/>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2057400"/>
            <a:ext cx="6422004" cy="2095500"/>
          </a:xfrm>
        </p:spPr>
        <p:txBody>
          <a:bodyPr anchor="b"/>
          <a:lstStyle>
            <a:lvl1pPr algn="l">
              <a:defRPr sz="3600" b="0" cap="none"/>
            </a:lvl1pPr>
          </a:lstStyle>
          <a:p>
            <a:r>
              <a:rPr lang="nl-NL" smtClean="0"/>
              <a:t>Klik om de stijl te bewerken</a:t>
            </a:r>
            <a:endParaRPr lang="en-US" dirty="0"/>
          </a:p>
        </p:txBody>
      </p:sp>
      <p:sp>
        <p:nvSpPr>
          <p:cNvPr id="3" name="Text Placeholder 2"/>
          <p:cNvSpPr>
            <a:spLocks noGrp="1"/>
          </p:cNvSpPr>
          <p:nvPr>
            <p:ph type="body" idx="1"/>
          </p:nvPr>
        </p:nvSpPr>
        <p:spPr>
          <a:xfrm>
            <a:off x="866441" y="5024908"/>
            <a:ext cx="6422004" cy="994891"/>
          </a:xfrm>
        </p:spPr>
        <p:txBody>
          <a:bodyPr anchor="t">
            <a:normAutofit/>
          </a:bodyPr>
          <a:lstStyle>
            <a:lvl1pPr marL="0" indent="0" algn="l">
              <a:buNone/>
              <a:defRPr sz="18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52DD812F-9CD7-4282-8873-0DB2DD122337}" type="datetime1">
              <a:rPr lang="en-US" smtClean="0"/>
              <a:t>6/18/2013</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12" name="Rectangle 11"/>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6428" y="295730"/>
            <a:ext cx="628813" cy="767687"/>
          </a:xfrm>
          <a:prstGeom prst="rect">
            <a:avLst/>
          </a:prstGeom>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321604974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ommen">
    <p:spTree>
      <p:nvGrpSpPr>
        <p:cNvPr id="1" name=""/>
        <p:cNvGrpSpPr/>
        <p:nvPr/>
      </p:nvGrpSpPr>
      <p:grpSpPr>
        <a:xfrm>
          <a:off x="0" y="0"/>
          <a:ext cx="0" cy="0"/>
          <a:chOff x="0" y="0"/>
          <a:chExt cx="0" cy="0"/>
        </a:xfrm>
      </p:grpSpPr>
      <p:sp>
        <p:nvSpPr>
          <p:cNvPr id="2" name="Title 1"/>
          <p:cNvSpPr>
            <a:spLocks noGrp="1"/>
          </p:cNvSpPr>
          <p:nvPr>
            <p:ph type="title"/>
          </p:nvPr>
        </p:nvSpPr>
        <p:spPr>
          <a:xfrm>
            <a:off x="866441" y="922305"/>
            <a:ext cx="6423592" cy="714660"/>
          </a:xfrm>
        </p:spPr>
        <p:txBody>
          <a:bodyPr/>
          <a:lstStyle>
            <a:lvl1pPr>
              <a:defRPr sz="3200"/>
            </a:lvl1pPr>
          </a:lstStyle>
          <a:p>
            <a:r>
              <a:rPr lang="nl-NL" smtClean="0"/>
              <a:t>Klik om de stijl te bewerken</a:t>
            </a:r>
            <a:endParaRPr lang="en-US" dirty="0"/>
          </a:p>
        </p:txBody>
      </p:sp>
      <p:sp>
        <p:nvSpPr>
          <p:cNvPr id="3" name="Text Placeholder 2"/>
          <p:cNvSpPr>
            <a:spLocks noGrp="1"/>
          </p:cNvSpPr>
          <p:nvPr>
            <p:ph type="body" idx="1"/>
          </p:nvPr>
        </p:nvSpPr>
        <p:spPr>
          <a:xfrm>
            <a:off x="866441" y="2489200"/>
            <a:ext cx="2313433"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22" name="Text Placeholder 3"/>
          <p:cNvSpPr>
            <a:spLocks noGrp="1"/>
          </p:cNvSpPr>
          <p:nvPr>
            <p:ph type="body" sz="half" idx="15"/>
          </p:nvPr>
        </p:nvSpPr>
        <p:spPr>
          <a:xfrm>
            <a:off x="866440" y="3147165"/>
            <a:ext cx="2313432" cy="2877714"/>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ext Placeholder 4"/>
          <p:cNvSpPr>
            <a:spLocks noGrp="1"/>
          </p:cNvSpPr>
          <p:nvPr>
            <p:ph type="body" sz="quarter" idx="3"/>
          </p:nvPr>
        </p:nvSpPr>
        <p:spPr>
          <a:xfrm>
            <a:off x="3408472" y="2489200"/>
            <a:ext cx="2326750"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23" name="Text Placeholder 3"/>
          <p:cNvSpPr>
            <a:spLocks noGrp="1"/>
          </p:cNvSpPr>
          <p:nvPr>
            <p:ph type="body" sz="half" idx="16"/>
          </p:nvPr>
        </p:nvSpPr>
        <p:spPr>
          <a:xfrm>
            <a:off x="3408472" y="3147165"/>
            <a:ext cx="2326749" cy="2869878"/>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14" name="Text Placeholder 4"/>
          <p:cNvSpPr>
            <a:spLocks noGrp="1"/>
          </p:cNvSpPr>
          <p:nvPr>
            <p:ph type="body" sz="quarter" idx="13"/>
          </p:nvPr>
        </p:nvSpPr>
        <p:spPr>
          <a:xfrm>
            <a:off x="5963820" y="2489201"/>
            <a:ext cx="2313740"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24" name="Text Placeholder 3"/>
          <p:cNvSpPr>
            <a:spLocks noGrp="1"/>
          </p:cNvSpPr>
          <p:nvPr>
            <p:ph type="body" sz="half" idx="17"/>
          </p:nvPr>
        </p:nvSpPr>
        <p:spPr>
          <a:xfrm>
            <a:off x="5963821" y="3147164"/>
            <a:ext cx="2313740"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cxnSp>
        <p:nvCxnSpPr>
          <p:cNvPr id="19" name="Straight Connector 18"/>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1B30A16-7DBB-4316-9557-FE0CD540190C}" type="datetime1">
              <a:rPr lang="en-US" smtClean="0"/>
              <a:t>6/18/2013</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a:xfrm>
            <a:off x="7766428" y="295730"/>
            <a:ext cx="628813" cy="767687"/>
          </a:xfrm>
          <a:prstGeom prst="rect">
            <a:avLst/>
          </a:prstGeom>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305513317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Afbeelding-kolom">
    <p:spTree>
      <p:nvGrpSpPr>
        <p:cNvPr id="1" name=""/>
        <p:cNvGrpSpPr/>
        <p:nvPr/>
      </p:nvGrpSpPr>
      <p:grpSpPr>
        <a:xfrm>
          <a:off x="0" y="0"/>
          <a:ext cx="0" cy="0"/>
          <a:chOff x="0" y="0"/>
          <a:chExt cx="0" cy="0"/>
        </a:xfrm>
      </p:grpSpPr>
      <p:sp>
        <p:nvSpPr>
          <p:cNvPr id="2" name="Title 1"/>
          <p:cNvSpPr>
            <a:spLocks noGrp="1"/>
          </p:cNvSpPr>
          <p:nvPr>
            <p:ph type="title"/>
          </p:nvPr>
        </p:nvSpPr>
        <p:spPr>
          <a:xfrm>
            <a:off x="866441" y="927101"/>
            <a:ext cx="6423592" cy="709864"/>
          </a:xfrm>
        </p:spPr>
        <p:txBody>
          <a:bodyPr/>
          <a:lstStyle>
            <a:lvl1pPr>
              <a:defRPr sz="3200"/>
            </a:lvl1pPr>
          </a:lstStyle>
          <a:p>
            <a:r>
              <a:rPr lang="nl-NL" smtClean="0"/>
              <a:t>Klik om de stijl te bewerken</a:t>
            </a:r>
            <a:endParaRPr lang="en-US" dirty="0"/>
          </a:p>
        </p:txBody>
      </p:sp>
      <p:sp>
        <p:nvSpPr>
          <p:cNvPr id="3" name="Text Placeholder 2"/>
          <p:cNvSpPr>
            <a:spLocks noGrp="1"/>
          </p:cNvSpPr>
          <p:nvPr>
            <p:ph type="body" idx="1"/>
          </p:nvPr>
        </p:nvSpPr>
        <p:spPr>
          <a:xfrm>
            <a:off x="881461" y="4180095"/>
            <a:ext cx="2299042"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29" name="Picture Placeholder 2"/>
          <p:cNvSpPr>
            <a:spLocks noGrp="1" noChangeAspect="1"/>
          </p:cNvSpPr>
          <p:nvPr>
            <p:ph type="pic" idx="15"/>
          </p:nvPr>
        </p:nvSpPr>
        <p:spPr>
          <a:xfrm>
            <a:off x="1012743" y="2486221"/>
            <a:ext cx="2021456" cy="1450321"/>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20" name="Text Placeholder 3"/>
          <p:cNvSpPr>
            <a:spLocks noGrp="1"/>
          </p:cNvSpPr>
          <p:nvPr>
            <p:ph type="body" sz="half" idx="21"/>
          </p:nvPr>
        </p:nvSpPr>
        <p:spPr>
          <a:xfrm>
            <a:off x="881461" y="4837558"/>
            <a:ext cx="2298410"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ext Placeholder 4"/>
          <p:cNvSpPr>
            <a:spLocks noGrp="1"/>
          </p:cNvSpPr>
          <p:nvPr>
            <p:ph type="body" sz="quarter" idx="3"/>
          </p:nvPr>
        </p:nvSpPr>
        <p:spPr>
          <a:xfrm>
            <a:off x="3404318" y="4179596"/>
            <a:ext cx="2317790"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30" name="Picture Placeholder 2"/>
          <p:cNvSpPr>
            <a:spLocks noGrp="1" noChangeAspect="1"/>
          </p:cNvSpPr>
          <p:nvPr>
            <p:ph type="pic" idx="16"/>
          </p:nvPr>
        </p:nvSpPr>
        <p:spPr>
          <a:xfrm>
            <a:off x="3550622" y="2509453"/>
            <a:ext cx="2025182" cy="142708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24" name="Text Placeholder 3"/>
          <p:cNvSpPr>
            <a:spLocks noGrp="1"/>
          </p:cNvSpPr>
          <p:nvPr>
            <p:ph type="body" sz="half" idx="19"/>
          </p:nvPr>
        </p:nvSpPr>
        <p:spPr>
          <a:xfrm>
            <a:off x="3404318" y="4837558"/>
            <a:ext cx="2330903"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14" name="Text Placeholder 4"/>
          <p:cNvSpPr>
            <a:spLocks noGrp="1"/>
          </p:cNvSpPr>
          <p:nvPr>
            <p:ph type="body" sz="quarter" idx="13"/>
          </p:nvPr>
        </p:nvSpPr>
        <p:spPr>
          <a:xfrm>
            <a:off x="5963821" y="4179595"/>
            <a:ext cx="2299492"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31" name="Picture Placeholder 2"/>
          <p:cNvSpPr>
            <a:spLocks noGrp="1" noChangeAspect="1"/>
          </p:cNvSpPr>
          <p:nvPr>
            <p:ph type="pic" idx="17"/>
          </p:nvPr>
        </p:nvSpPr>
        <p:spPr>
          <a:xfrm>
            <a:off x="6104946" y="2509453"/>
            <a:ext cx="2018839" cy="142708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27" name="Text Placeholder 3"/>
          <p:cNvSpPr>
            <a:spLocks noGrp="1"/>
          </p:cNvSpPr>
          <p:nvPr>
            <p:ph type="body" sz="half" idx="20"/>
          </p:nvPr>
        </p:nvSpPr>
        <p:spPr>
          <a:xfrm>
            <a:off x="5963821" y="4837558"/>
            <a:ext cx="229949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cxnSp>
        <p:nvCxnSpPr>
          <p:cNvPr id="21" name="Straight Connector 20"/>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8C11545-9FCE-4103-8E61-8504F9D032C2}" type="datetime1">
              <a:rPr lang="en-US" smtClean="0"/>
              <a:t>6/18/2013</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a:xfrm>
            <a:off x="7766428" y="295730"/>
            <a:ext cx="628813" cy="767687"/>
          </a:xfrm>
          <a:prstGeom prst="rect">
            <a:avLst/>
          </a:prstGeom>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335579038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anchor="t" anchorCtr="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39E02CD0-5F73-46A3-8F44-C5FBC194FB97}" type="datetime1">
              <a:rPr lang="en-US" smtClean="0"/>
              <a:t>6/18/2013</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a:xfrm>
            <a:off x="7766428" y="295730"/>
            <a:ext cx="628813" cy="767687"/>
          </a:xfrm>
          <a:prstGeom prst="rect">
            <a:avLst/>
          </a:prstGeom>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70992337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grpSp>
        <p:nvGrpSpPr>
          <p:cNvPr id="7" name="Group 6"/>
          <p:cNvGrpSpPr/>
          <p:nvPr/>
        </p:nvGrpSpPr>
        <p:grpSpPr>
          <a:xfrm>
            <a:off x="0" y="0"/>
            <a:ext cx="9144000" cy="6860799"/>
            <a:chOff x="0" y="0"/>
            <a:chExt cx="9144000" cy="6860799"/>
          </a:xfrm>
        </p:grpSpPr>
        <p:sp>
          <p:nvSpPr>
            <p:cNvPr id="11" name="Rectangle 10"/>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8"/>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8" name="Rectangle 7"/>
            <p:cNvSpPr/>
            <p:nvPr/>
          </p:nvSpPr>
          <p:spPr bwMode="gray">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Vertical Title 1"/>
          <p:cNvSpPr>
            <a:spLocks noGrp="1"/>
          </p:cNvSpPr>
          <p:nvPr>
            <p:ph type="title" orient="vert"/>
          </p:nvPr>
        </p:nvSpPr>
        <p:spPr>
          <a:xfrm>
            <a:off x="6168970" y="1447799"/>
            <a:ext cx="1077347" cy="4571999"/>
          </a:xfrm>
        </p:spPr>
        <p:txBody>
          <a:bodyPr vert="eaVert" anchor="b" anchorCtr="0"/>
          <a:lstStyle/>
          <a:p>
            <a:r>
              <a:rPr lang="nl-NL" smtClean="0"/>
              <a:t>Klik om de stijl te bewerken</a:t>
            </a:r>
            <a:endParaRPr lang="en-US" dirty="0"/>
          </a:p>
        </p:txBody>
      </p:sp>
      <p:sp>
        <p:nvSpPr>
          <p:cNvPr id="3" name="Vertical Text Placeholder 2"/>
          <p:cNvSpPr>
            <a:spLocks noGrp="1"/>
          </p:cNvSpPr>
          <p:nvPr>
            <p:ph type="body" orient="vert" idx="1"/>
          </p:nvPr>
        </p:nvSpPr>
        <p:spPr>
          <a:xfrm>
            <a:off x="866440" y="1447799"/>
            <a:ext cx="4417234" cy="4572000"/>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19EAD7B7-2C65-4955-BBA8-9AB95781A01B}" type="datetime1">
              <a:rPr lang="en-US" smtClean="0"/>
              <a:t>6/18/2013</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14" name="Rectangle 13"/>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6428" y="295730"/>
            <a:ext cx="628813" cy="767687"/>
          </a:xfrm>
          <a:prstGeom prst="rect">
            <a:avLst/>
          </a:prstGeom>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88928884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nl-NL" dirty="0" smtClean="0"/>
              <a:t>Klik om de stijl te bewerken</a:t>
            </a:r>
            <a:endParaRPr lang="en-US" dirty="0"/>
          </a:p>
        </p:txBody>
      </p:sp>
      <p:sp>
        <p:nvSpPr>
          <p:cNvPr id="3" name="Content Placeholder 2"/>
          <p:cNvSpPr>
            <a:spLocks noGrp="1"/>
          </p:cNvSpPr>
          <p:nvPr>
            <p:ph idx="1"/>
          </p:nvPr>
        </p:nvSpPr>
        <p:spPr/>
        <p:txBody>
          <a:bodyPr/>
          <a:lstStyle>
            <a:lvl1pPr marL="342900" indent="-342900">
              <a:buFont typeface="Arial" panose="020B0604020202020204" pitchFamily="34" charset="0"/>
              <a:buChar char="•"/>
              <a:defRPr/>
            </a:lvl1pPr>
            <a:lvl2pPr marL="685800" indent="-283464">
              <a:buFont typeface="Symbol" panose="05050102010706020507" pitchFamily="18" charset="2"/>
              <a:buChar char="Þ"/>
              <a:defRPr/>
            </a:lvl2pPr>
            <a:lvl3pPr marL="960120" indent="-228600">
              <a:buFont typeface="Courier New" panose="02070309020205020404" pitchFamily="49" charset="0"/>
              <a:buChar char="o"/>
              <a:defRPr/>
            </a:lvl3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Date Placeholder 3"/>
          <p:cNvSpPr>
            <a:spLocks noGrp="1"/>
          </p:cNvSpPr>
          <p:nvPr>
            <p:ph type="dt" sz="half" idx="10"/>
          </p:nvPr>
        </p:nvSpPr>
        <p:spPr/>
        <p:txBody>
          <a:bodyPr/>
          <a:lstStyle/>
          <a:p>
            <a:fld id="{B72F3828-E9EA-449F-B3CD-D5A91860F5B0}" type="datetime1">
              <a:rPr lang="en-US" smtClean="0"/>
              <a:t>6/18/2013</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9"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15071436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spTree>
      <p:nvGrpSpPr>
        <p:cNvPr id="1" name=""/>
        <p:cNvGrpSpPr/>
        <p:nvPr/>
      </p:nvGrpSpPr>
      <p:grpSpPr>
        <a:xfrm>
          <a:off x="0" y="0"/>
          <a:ext cx="0" cy="0"/>
          <a:chOff x="0" y="0"/>
          <a:chExt cx="0" cy="0"/>
        </a:xfrm>
      </p:grpSpPr>
      <p:grpSp>
        <p:nvGrpSpPr>
          <p:cNvPr id="6" name="Group 5"/>
          <p:cNvGrpSpPr/>
          <p:nvPr/>
        </p:nvGrpSpPr>
        <p:grpSpPr>
          <a:xfrm>
            <a:off x="0" y="0"/>
            <a:ext cx="9144000" cy="6860799"/>
            <a:chOff x="0" y="0"/>
            <a:chExt cx="9144000" cy="6860799"/>
          </a:xfrm>
        </p:grpSpPr>
        <p:sp>
          <p:nvSpPr>
            <p:cNvPr id="12" name="Rectangle 11"/>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9"/>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9" name="Rectangle 8"/>
            <p:cNvSpPr/>
            <p:nvPr/>
          </p:nvSpPr>
          <p:spPr bwMode="gray">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2257588"/>
            <a:ext cx="3101765" cy="3020343"/>
          </a:xfrm>
        </p:spPr>
        <p:txBody>
          <a:bodyPr anchor="ctr"/>
          <a:lstStyle>
            <a:lvl1pPr algn="l">
              <a:defRPr sz="3200" b="0" cap="none"/>
            </a:lvl1pPr>
          </a:lstStyle>
          <a:p>
            <a:r>
              <a:rPr lang="nl-NL" smtClean="0"/>
              <a:t>Klik om de stijl te bewerken</a:t>
            </a:r>
            <a:endParaRPr lang="en-US" dirty="0"/>
          </a:p>
        </p:txBody>
      </p:sp>
      <p:sp>
        <p:nvSpPr>
          <p:cNvPr id="3" name="Text Placeholder 2"/>
          <p:cNvSpPr>
            <a:spLocks noGrp="1"/>
          </p:cNvSpPr>
          <p:nvPr>
            <p:ph type="body" idx="1"/>
          </p:nvPr>
        </p:nvSpPr>
        <p:spPr>
          <a:xfrm>
            <a:off x="5119261" y="2257587"/>
            <a:ext cx="3054653" cy="302034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E61499DD-A2A6-4DF2-AF26-B3CC12450AAA}" type="datetime1">
              <a:rPr lang="en-US" smtClean="0"/>
              <a:t>6/18/2013</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15" name="Rectangle 14"/>
          <p:cNvSpPr/>
          <p:nvPr/>
        </p:nvSpPr>
        <p:spPr>
          <a:xfrm>
            <a:off x="7738039" y="7605"/>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364611409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nl-NL" smtClean="0"/>
              <a:t>Klik om de stijl te bewerken</a:t>
            </a:r>
            <a:endParaRPr lang="en-US" dirty="0"/>
          </a:p>
        </p:txBody>
      </p:sp>
      <p:sp>
        <p:nvSpPr>
          <p:cNvPr id="3" name="Content Placeholder 2"/>
          <p:cNvSpPr>
            <a:spLocks noGrp="1"/>
          </p:cNvSpPr>
          <p:nvPr>
            <p:ph sz="half" idx="1"/>
          </p:nvPr>
        </p:nvSpPr>
        <p:spPr>
          <a:xfrm>
            <a:off x="866440" y="2489199"/>
            <a:ext cx="3636980" cy="3530604"/>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4640580" y="2489199"/>
            <a:ext cx="3636981" cy="3530601"/>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4C9EBB47-D061-4FE5-8A6F-87920208AA7D}" type="datetime1">
              <a:rPr lang="en-US" smtClean="0"/>
              <a:t>6/18/2013</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8"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61493187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smtClean="0"/>
              <a:t>Klik om de stijl te bewerken</a:t>
            </a:r>
            <a:endParaRPr lang="en-US" dirty="0"/>
          </a:p>
        </p:txBody>
      </p:sp>
      <p:sp>
        <p:nvSpPr>
          <p:cNvPr id="3" name="Text Placeholder 2"/>
          <p:cNvSpPr>
            <a:spLocks noGrp="1"/>
          </p:cNvSpPr>
          <p:nvPr>
            <p:ph type="body" idx="1"/>
          </p:nvPr>
        </p:nvSpPr>
        <p:spPr>
          <a:xfrm>
            <a:off x="866440" y="2494298"/>
            <a:ext cx="3636980" cy="75929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866439" y="3253588"/>
            <a:ext cx="3636981" cy="2766213"/>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4640581" y="2489200"/>
            <a:ext cx="3636979" cy="75929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4640581" y="3248490"/>
            <a:ext cx="3636980" cy="2771311"/>
          </a:xfrm>
        </p:spPr>
        <p:txBody>
          <a:bodyP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91DB4AC3-17E2-4AB6-9965-7E0516B43672}" type="datetime1">
              <a:rPr lang="en-US" smtClean="0"/>
              <a:t>6/18/2013</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10" name="Slide Number Placeholder 5"/>
          <p:cNvSpPr>
            <a:spLocks noGrp="1"/>
          </p:cNvSpPr>
          <p:nvPr>
            <p:ph type="sldNum" sz="quarter" idx="12"/>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6571181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0E4438DD-7395-4E53-879B-20050C653FE8}" type="datetime1">
              <a:rPr lang="en-US" smtClean="0"/>
              <a:t>6/18/2013</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05531363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FA7005-CE21-4B2A-A545-707225B75D4C}" type="datetime1">
              <a:rPr lang="en-US" smtClean="0"/>
              <a:t>6/18/2013</a:t>
            </a:fld>
            <a:endParaRPr lang="en-US" dirty="0"/>
          </a:p>
        </p:txBody>
      </p:sp>
      <p:sp>
        <p:nvSpPr>
          <p:cNvPr id="3" name="Footer Placeholder 2"/>
          <p:cNvSpPr>
            <a:spLocks noGrp="1"/>
          </p:cNvSpPr>
          <p:nvPr>
            <p:ph type="ftr" sz="quarter" idx="11"/>
          </p:nvPr>
        </p:nvSpPr>
        <p:spPr/>
        <p:txBody>
          <a:bodyPr/>
          <a:lstStyle/>
          <a:p>
            <a:r>
              <a:rPr lang="en-US" smtClean="0"/>
              <a:t>
              </a:t>
            </a:r>
            <a:endParaRPr lang="en-US" dirty="0"/>
          </a:p>
        </p:txBody>
      </p:sp>
      <p:sp>
        <p:nvSpPr>
          <p:cNvPr id="6" name="Rectangle 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a:xfrm>
            <a:off x="7766428" y="295730"/>
            <a:ext cx="628813" cy="767687"/>
          </a:xfrm>
          <a:prstGeom prst="rect">
            <a:avLst/>
          </a:prstGeom>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70539717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grpSp>
        <p:nvGrpSpPr>
          <p:cNvPr id="11" name="Group 10"/>
          <p:cNvGrpSpPr/>
          <p:nvPr/>
        </p:nvGrpSpPr>
        <p:grpSpPr>
          <a:xfrm>
            <a:off x="0" y="0"/>
            <a:ext cx="9144000" cy="6860799"/>
            <a:chOff x="0" y="0"/>
            <a:chExt cx="9144000" cy="6860799"/>
          </a:xfrm>
        </p:grpSpPr>
        <p:sp>
          <p:nvSpPr>
            <p:cNvPr id="12" name="Rectangle 11"/>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8"/>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89" cy="1495588"/>
          </a:xfrm>
        </p:spPr>
        <p:txBody>
          <a:bodyPr anchor="b"/>
          <a:lstStyle>
            <a:lvl1pPr algn="l">
              <a:defRPr sz="2400" b="0"/>
            </a:lvl1pPr>
          </a:lstStyle>
          <a:p>
            <a:r>
              <a:rPr lang="nl-NL" smtClean="0"/>
              <a:t>Klik om de stijl te bewerken</a:t>
            </a:r>
            <a:endParaRPr lang="en-US" dirty="0"/>
          </a:p>
        </p:txBody>
      </p:sp>
      <p:sp>
        <p:nvSpPr>
          <p:cNvPr id="3" name="Content Placeholder 2"/>
          <p:cNvSpPr>
            <a:spLocks noGrp="1"/>
          </p:cNvSpPr>
          <p:nvPr>
            <p:ph idx="1"/>
          </p:nvPr>
        </p:nvSpPr>
        <p:spPr>
          <a:xfrm>
            <a:off x="4568927" y="1441182"/>
            <a:ext cx="3632850" cy="4572000"/>
          </a:xfrm>
        </p:spPr>
        <p:txBody>
          <a:bodyPr anchor="ctr">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bwMode="gray">
          <a:xfrm>
            <a:off x="866440" y="3086845"/>
            <a:ext cx="2712589" cy="2938036"/>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71BFC7E8-A419-4BE6-8001-E74895C84E88}" type="datetime1">
              <a:rPr lang="en-US" smtClean="0"/>
              <a:t>6/18/2013</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14" name="Rectangle 13"/>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766428" y="295730"/>
            <a:ext cx="628813" cy="767687"/>
          </a:xfrm>
          <a:prstGeom prst="rect">
            <a:avLst/>
          </a:prstGeom>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79807127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grpSp>
        <p:nvGrpSpPr>
          <p:cNvPr id="11" name="Group 10"/>
          <p:cNvGrpSpPr/>
          <p:nvPr/>
        </p:nvGrpSpPr>
        <p:grpSpPr>
          <a:xfrm>
            <a:off x="0" y="0"/>
            <a:ext cx="9144000" cy="6860799"/>
            <a:chOff x="0" y="0"/>
            <a:chExt cx="9144000" cy="6860799"/>
          </a:xfrm>
        </p:grpSpPr>
        <p:sp>
          <p:nvSpPr>
            <p:cNvPr id="12" name="Rectangle 11"/>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8"/>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51591" y="1340000"/>
            <a:ext cx="3001938" cy="1616198"/>
          </a:xfrm>
        </p:spPr>
        <p:txBody>
          <a:bodyPr anchor="b">
            <a:normAutofit/>
          </a:bodyPr>
          <a:lstStyle>
            <a:lvl1pPr algn="l">
              <a:defRPr sz="2400" b="0"/>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bwMode="gray">
          <a:xfrm>
            <a:off x="851591" y="3086100"/>
            <a:ext cx="3001938" cy="24511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374B9717-DE23-4CBA-9BB1-6D897D00D869}" type="datetime1">
              <a:rPr lang="en-US" smtClean="0"/>
              <a:t>6/18/2013</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14" name="Rectangle 13"/>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766428" y="295730"/>
            <a:ext cx="628813" cy="767687"/>
          </a:xfrm>
          <a:prstGeom prst="rect">
            <a:avLst/>
          </a:prstGeom>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92050967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0"/>
            <a:ext cx="9144000" cy="6860799"/>
            <a:chOff x="0" y="0"/>
            <a:chExt cx="9144000" cy="6860799"/>
          </a:xfrm>
        </p:grpSpPr>
        <p:sp>
          <p:nvSpPr>
            <p:cNvPr id="25" name="Rectangle 24"/>
            <p:cNvSpPr/>
            <p:nvPr/>
          </p:nvSpPr>
          <p:spPr>
            <a:xfrm>
              <a:off x="0" y="0"/>
              <a:ext cx="9118832"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18"/>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3202" cy="709865"/>
          </a:xfrm>
          <a:prstGeom prst="rect">
            <a:avLst/>
          </a:prstGeom>
        </p:spPr>
        <p:txBody>
          <a:bodyPr vert="horz" lIns="91440" tIns="45720" rIns="91440" bIns="45720" rtlCol="0" anchor="ctr">
            <a:noAutofit/>
          </a:bodyPr>
          <a:lstStyle/>
          <a:p>
            <a:r>
              <a:rPr lang="nl-NL" dirty="0" smtClean="0"/>
              <a:t>Klik om de stijl te bewerken</a:t>
            </a:r>
            <a:endParaRPr lang="en-US" dirty="0"/>
          </a:p>
        </p:txBody>
      </p:sp>
      <p:sp>
        <p:nvSpPr>
          <p:cNvPr id="3" name="Text Placeholder 2"/>
          <p:cNvSpPr>
            <a:spLocks noGrp="1"/>
          </p:cNvSpPr>
          <p:nvPr>
            <p:ph type="body" idx="1"/>
          </p:nvPr>
        </p:nvSpPr>
        <p:spPr>
          <a:xfrm>
            <a:off x="866441" y="2489200"/>
            <a:ext cx="6343201" cy="3530600"/>
          </a:xfrm>
          <a:prstGeom prst="rect">
            <a:avLst/>
          </a:prstGeom>
        </p:spPr>
        <p:txBody>
          <a:bodyPr vert="horz" lIns="91440" tIns="45720" rIns="91440" bIns="45720" rtlCol="0" anchor="t">
            <a:norm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Date Placeholder 3"/>
          <p:cNvSpPr>
            <a:spLocks noGrp="1"/>
          </p:cNvSpPr>
          <p:nvPr>
            <p:ph type="dt" sz="half" idx="2"/>
          </p:nvPr>
        </p:nvSpPr>
        <p:spPr>
          <a:xfrm>
            <a:off x="7539638" y="6365499"/>
            <a:ext cx="990599" cy="228659"/>
          </a:xfrm>
          <a:prstGeom prst="rect">
            <a:avLst/>
          </a:prstGeom>
        </p:spPr>
        <p:txBody>
          <a:bodyPr vert="horz" lIns="91440" tIns="45720" rIns="91440" bIns="45720" rtlCol="0" anchor="b"/>
          <a:lstStyle>
            <a:lvl1pPr algn="r">
              <a:defRPr sz="900" b="1" i="0">
                <a:solidFill>
                  <a:schemeClr val="accent1"/>
                </a:solidFill>
                <a:latin typeface="+mn-lt"/>
              </a:defRPr>
            </a:lvl1pPr>
          </a:lstStyle>
          <a:p>
            <a:fld id="{94F7E7D1-F087-479B-9750-12B59292177B}" type="datetime1">
              <a:rPr lang="en-US" smtClean="0"/>
              <a:t>6/18/2013</a:t>
            </a:fld>
            <a:endParaRPr lang="en-US" dirty="0"/>
          </a:p>
        </p:txBody>
      </p:sp>
      <p:sp>
        <p:nvSpPr>
          <p:cNvPr id="5" name="Footer Placeholder 4"/>
          <p:cNvSpPr>
            <a:spLocks noGrp="1"/>
          </p:cNvSpPr>
          <p:nvPr>
            <p:ph type="ftr" sz="quarter" idx="3"/>
          </p:nvPr>
        </p:nvSpPr>
        <p:spPr>
          <a:xfrm>
            <a:off x="590843" y="6365498"/>
            <a:ext cx="3859795" cy="228660"/>
          </a:xfrm>
          <a:prstGeom prst="rect">
            <a:avLst/>
          </a:prstGeom>
        </p:spPr>
        <p:txBody>
          <a:bodyPr vert="horz" lIns="91440" tIns="45720" rIns="91440" bIns="45720" rtlCol="0" anchor="b"/>
          <a:lstStyle>
            <a:lvl1pPr algn="l">
              <a:defRPr sz="900" b="1" i="0">
                <a:solidFill>
                  <a:schemeClr val="accent1"/>
                </a:solidFill>
              </a:defRPr>
            </a:lvl1pPr>
          </a:lstStyle>
          <a:p>
            <a:r>
              <a:rPr lang="en-US" smtClean="0"/>
              <a:t>
              </a:t>
            </a:r>
            <a:endParaRPr lang="en-US" dirty="0"/>
          </a:p>
        </p:txBody>
      </p:sp>
      <p:sp>
        <p:nvSpPr>
          <p:cNvPr id="22" name="Rectangle 21"/>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 name="Slide Number Placeholder 5"/>
          <p:cNvSpPr>
            <a:spLocks noGrp="1"/>
          </p:cNvSpPr>
          <p:nvPr>
            <p:ph type="sldNum" sz="quarter" idx="4"/>
          </p:nvPr>
        </p:nvSpPr>
        <p:spPr bwMode="auto">
          <a:xfrm>
            <a:off x="7678616" y="295730"/>
            <a:ext cx="791308"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54280693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4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866216" y="2163694"/>
            <a:ext cx="6619244" cy="2008236"/>
          </a:xfrm>
        </p:spPr>
        <p:txBody>
          <a:bodyPr/>
          <a:lstStyle/>
          <a:p>
            <a:r>
              <a:rPr lang="nl-BE" sz="5400" dirty="0" err="1"/>
              <a:t>Assisted</a:t>
            </a:r>
            <a:r>
              <a:rPr lang="nl-BE" sz="5400" dirty="0"/>
              <a:t> Living</a:t>
            </a:r>
          </a:p>
        </p:txBody>
      </p:sp>
      <p:sp>
        <p:nvSpPr>
          <p:cNvPr id="3" name="Ondertitel 2"/>
          <p:cNvSpPr>
            <a:spLocks noGrp="1"/>
          </p:cNvSpPr>
          <p:nvPr>
            <p:ph type="subTitle" idx="1"/>
          </p:nvPr>
        </p:nvSpPr>
        <p:spPr>
          <a:xfrm>
            <a:off x="866216" y="4195782"/>
            <a:ext cx="6619244" cy="1151967"/>
          </a:xfrm>
        </p:spPr>
        <p:txBody>
          <a:bodyPr>
            <a:normAutofit fontScale="85000" lnSpcReduction="20000"/>
          </a:bodyPr>
          <a:lstStyle/>
          <a:p>
            <a:r>
              <a:rPr lang="nl-BE" cap="none" dirty="0">
                <a:ln w="0"/>
                <a:effectLst>
                  <a:outerShdw blurRad="38100" dist="25400" dir="5400000" algn="ctr" rotWithShape="0">
                    <a:srgbClr val="6E747A">
                      <a:alpha val="43000"/>
                    </a:srgbClr>
                  </a:outerShdw>
                </a:effectLst>
              </a:rPr>
              <a:t>Cedric </a:t>
            </a:r>
            <a:r>
              <a:rPr lang="nl-BE" cap="none" dirty="0" smtClean="0">
                <a:ln w="0"/>
                <a:effectLst>
                  <a:outerShdw blurRad="38100" dist="25400" dir="5400000" algn="ctr" rotWithShape="0">
                    <a:srgbClr val="6E747A">
                      <a:alpha val="43000"/>
                    </a:srgbClr>
                  </a:outerShdw>
                </a:effectLst>
              </a:rPr>
              <a:t>Verstraeten</a:t>
            </a:r>
            <a:br>
              <a:rPr lang="nl-BE" cap="none" dirty="0" smtClean="0">
                <a:ln w="0"/>
                <a:effectLst>
                  <a:outerShdw blurRad="38100" dist="25400" dir="5400000" algn="ctr" rotWithShape="0">
                    <a:srgbClr val="6E747A">
                      <a:alpha val="43000"/>
                    </a:srgbClr>
                  </a:outerShdw>
                </a:effectLst>
              </a:rPr>
            </a:br>
            <a:r>
              <a:rPr lang="nl-BE" cap="none" dirty="0" smtClean="0">
                <a:ln w="0"/>
                <a:effectLst>
                  <a:outerShdw blurRad="38100" dist="25400" dir="5400000" algn="ctr" rotWithShape="0">
                    <a:srgbClr val="6E747A">
                      <a:alpha val="43000"/>
                    </a:srgbClr>
                  </a:outerShdw>
                </a:effectLst>
              </a:rPr>
              <a:t>Christophe Sysmans</a:t>
            </a:r>
            <a:br>
              <a:rPr lang="nl-BE" cap="none" dirty="0" smtClean="0">
                <a:ln w="0"/>
                <a:effectLst>
                  <a:outerShdw blurRad="38100" dist="25400" dir="5400000" algn="ctr" rotWithShape="0">
                    <a:srgbClr val="6E747A">
                      <a:alpha val="43000"/>
                    </a:srgbClr>
                  </a:outerShdw>
                </a:effectLst>
              </a:rPr>
            </a:br>
            <a:r>
              <a:rPr lang="nl-BE" cap="none" dirty="0" smtClean="0">
                <a:ln w="0"/>
                <a:effectLst>
                  <a:outerShdw blurRad="38100" dist="25400" dir="5400000" algn="ctr" rotWithShape="0">
                    <a:srgbClr val="6E747A">
                      <a:alpha val="43000"/>
                    </a:srgbClr>
                  </a:outerShdw>
                </a:effectLst>
              </a:rPr>
              <a:t>Laurenz Ovaere</a:t>
            </a:r>
            <a:br>
              <a:rPr lang="nl-BE" cap="none" dirty="0" smtClean="0">
                <a:ln w="0"/>
                <a:effectLst>
                  <a:outerShdw blurRad="38100" dist="25400" dir="5400000" algn="ctr" rotWithShape="0">
                    <a:srgbClr val="6E747A">
                      <a:alpha val="43000"/>
                    </a:srgbClr>
                  </a:outerShdw>
                </a:effectLst>
              </a:rPr>
            </a:br>
            <a:r>
              <a:rPr lang="nl-BE" cap="none" dirty="0" smtClean="0">
                <a:ln w="0"/>
                <a:effectLst>
                  <a:outerShdw blurRad="38100" dist="25400" dir="5400000" algn="ctr" rotWithShape="0">
                    <a:srgbClr val="6E747A">
                      <a:alpha val="43000"/>
                    </a:srgbClr>
                  </a:outerShdw>
                </a:effectLst>
              </a:rPr>
              <a:t>Sander </a:t>
            </a:r>
            <a:r>
              <a:rPr lang="nl-BE" cap="none" dirty="0">
                <a:ln w="0"/>
                <a:effectLst>
                  <a:outerShdw blurRad="38100" dist="25400" dir="5400000" algn="ctr" rotWithShape="0">
                    <a:srgbClr val="6E747A">
                      <a:alpha val="43000"/>
                    </a:srgbClr>
                  </a:outerShdw>
                </a:effectLst>
              </a:rPr>
              <a:t>Naert</a:t>
            </a:r>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60407304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Applicatie backend</a:t>
            </a:r>
          </a:p>
        </p:txBody>
      </p:sp>
      <p:sp>
        <p:nvSpPr>
          <p:cNvPr id="3" name="Content Placeholder 2"/>
          <p:cNvSpPr>
            <a:spLocks noGrp="1"/>
          </p:cNvSpPr>
          <p:nvPr>
            <p:ph idx="1"/>
          </p:nvPr>
        </p:nvSpPr>
        <p:spPr/>
        <p:txBody>
          <a:bodyPr>
            <a:normAutofit fontScale="85000" lnSpcReduction="20000"/>
          </a:bodyPr>
          <a:lstStyle/>
          <a:p>
            <a:r>
              <a:rPr lang="nl-BE" dirty="0" smtClean="0"/>
              <a:t>Mogelijk foutief resultaat bij threads</a:t>
            </a:r>
          </a:p>
          <a:p>
            <a:pPr lvl="1"/>
            <a:r>
              <a:rPr lang="nl-BE" dirty="0" smtClean="0"/>
              <a:t>Kleurverandering door shaduw</a:t>
            </a:r>
          </a:p>
          <a:p>
            <a:pPr lvl="1"/>
            <a:r>
              <a:rPr lang="nl-BE" dirty="0" smtClean="0"/>
              <a:t>Tijdelijk onderbreken van beeld</a:t>
            </a:r>
          </a:p>
          <a:p>
            <a:pPr lvl="1"/>
            <a:r>
              <a:rPr lang="nl-BE" dirty="0" smtClean="0"/>
              <a:t>...</a:t>
            </a:r>
          </a:p>
          <a:p>
            <a:r>
              <a:rPr lang="nl-BE" dirty="0" smtClean="0">
                <a:sym typeface="Wingdings" pitchFamily="2" charset="2"/>
              </a:rPr>
              <a:t>Oplossing: </a:t>
            </a:r>
            <a:r>
              <a:rPr lang="nl-BE" b="1" dirty="0" smtClean="0">
                <a:sym typeface="Wingdings" pitchFamily="2" charset="2"/>
              </a:rPr>
              <a:t>ThresholdBool</a:t>
            </a:r>
          </a:p>
          <a:p>
            <a:pPr lvl="1"/>
            <a:r>
              <a:rPr lang="nl-BE" dirty="0" smtClean="0">
                <a:sym typeface="Wingdings" pitchFamily="2" charset="2"/>
              </a:rPr>
              <a:t>Gebruikt zoals een gewone boolean</a:t>
            </a:r>
          </a:p>
          <a:p>
            <a:pPr lvl="1"/>
            <a:r>
              <a:rPr lang="nl-BE" dirty="0" smtClean="0">
                <a:sym typeface="Wingdings" pitchFamily="2" charset="2"/>
              </a:rPr>
              <a:t>Verandert pas van waarde wanneer threshold overschreden</a:t>
            </a:r>
          </a:p>
          <a:p>
            <a:pPr lvl="2"/>
            <a:r>
              <a:rPr lang="nl-BE" dirty="0" smtClean="0">
                <a:sym typeface="Wingdings" pitchFamily="2" charset="2"/>
              </a:rPr>
              <a:t>Tbool = true (interne waarde ++)</a:t>
            </a:r>
          </a:p>
          <a:p>
            <a:pPr lvl="2"/>
            <a:r>
              <a:rPr lang="nl-BE" dirty="0">
                <a:sym typeface="Wingdings" pitchFamily="2" charset="2"/>
              </a:rPr>
              <a:t>Tbool = </a:t>
            </a:r>
            <a:r>
              <a:rPr lang="nl-BE" dirty="0" smtClean="0">
                <a:sym typeface="Wingdings" pitchFamily="2" charset="2"/>
              </a:rPr>
              <a:t>false </a:t>
            </a:r>
            <a:r>
              <a:rPr lang="nl-BE" dirty="0">
                <a:sym typeface="Wingdings" pitchFamily="2" charset="2"/>
              </a:rPr>
              <a:t>(interne </a:t>
            </a:r>
            <a:r>
              <a:rPr lang="nl-BE" dirty="0" smtClean="0">
                <a:sym typeface="Wingdings" pitchFamily="2" charset="2"/>
              </a:rPr>
              <a:t>waarde - -)</a:t>
            </a:r>
          </a:p>
          <a:p>
            <a:pPr lvl="2"/>
            <a:r>
              <a:rPr lang="nl-BE" dirty="0" smtClean="0">
                <a:sym typeface="Wingdings" pitchFamily="2" charset="2"/>
              </a:rPr>
              <a:t>if( waarde &gt;= threshold) true else false</a:t>
            </a:r>
            <a:endParaRPr lang="nl-BE" dirty="0"/>
          </a:p>
          <a:p>
            <a:pPr lvl="2"/>
            <a:endParaRPr lang="nl-BE" dirty="0" smtClean="0"/>
          </a:p>
          <a:p>
            <a:pPr lvl="1"/>
            <a:endParaRPr lang="nl-BE" dirty="0"/>
          </a:p>
        </p:txBody>
      </p:sp>
      <p:sp>
        <p:nvSpPr>
          <p:cNvPr id="4" name="Slide Number Placeholder 3"/>
          <p:cNvSpPr>
            <a:spLocks noGrp="1"/>
          </p:cNvSpPr>
          <p:nvPr>
            <p:ph type="sldNum" sz="quarter" idx="4"/>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211811723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Inhoud</a:t>
            </a:r>
            <a:endParaRPr lang="nl-BE" dirty="0"/>
          </a:p>
        </p:txBody>
      </p:sp>
      <p:sp>
        <p:nvSpPr>
          <p:cNvPr id="3" name="Tijdelijke aanduiding voor inhoud 2"/>
          <p:cNvSpPr>
            <a:spLocks noGrp="1"/>
          </p:cNvSpPr>
          <p:nvPr>
            <p:ph idx="1"/>
          </p:nvPr>
        </p:nvSpPr>
        <p:spPr/>
        <p:txBody>
          <a:bodyPr>
            <a:normAutofit/>
          </a:bodyPr>
          <a:lstStyle/>
          <a:p>
            <a:pPr>
              <a:buClr>
                <a:schemeClr val="bg2">
                  <a:lumMod val="90000"/>
                </a:schemeClr>
              </a:buClr>
              <a:buFont typeface="+mj-lt"/>
              <a:buAutoNum type="arabicPeriod"/>
            </a:pPr>
            <a:r>
              <a:rPr lang="nl-BE" dirty="0" smtClean="0">
                <a:solidFill>
                  <a:schemeClr val="bg2">
                    <a:lumMod val="90000"/>
                  </a:schemeClr>
                </a:solidFill>
              </a:rPr>
              <a:t>Situering</a:t>
            </a:r>
          </a:p>
          <a:p>
            <a:pPr>
              <a:buClr>
                <a:schemeClr val="bg2">
                  <a:lumMod val="90000"/>
                </a:schemeClr>
              </a:buClr>
              <a:buFont typeface="+mj-lt"/>
              <a:buAutoNum type="arabicPeriod"/>
            </a:pPr>
            <a:r>
              <a:rPr lang="en-US" dirty="0" err="1" smtClean="0">
                <a:solidFill>
                  <a:schemeClr val="bg2">
                    <a:lumMod val="90000"/>
                  </a:schemeClr>
                </a:solidFill>
              </a:rPr>
              <a:t>Opstelling</a:t>
            </a:r>
            <a:endParaRPr lang="nl-BE" dirty="0" smtClean="0">
              <a:solidFill>
                <a:schemeClr val="bg2">
                  <a:lumMod val="90000"/>
                </a:schemeClr>
              </a:solidFill>
            </a:endParaRPr>
          </a:p>
          <a:p>
            <a:pPr>
              <a:buClr>
                <a:schemeClr val="bg2">
                  <a:lumMod val="90000"/>
                </a:schemeClr>
              </a:buClr>
              <a:buFont typeface="+mj-lt"/>
              <a:buAutoNum type="arabicPeriod"/>
            </a:pPr>
            <a:r>
              <a:rPr lang="nl-BE" dirty="0">
                <a:solidFill>
                  <a:schemeClr val="bg2">
                    <a:lumMod val="90000"/>
                  </a:schemeClr>
                </a:solidFill>
              </a:rPr>
              <a:t>Handelingen</a:t>
            </a:r>
          </a:p>
          <a:p>
            <a:pPr>
              <a:buClr>
                <a:schemeClr val="bg2">
                  <a:lumMod val="90000"/>
                </a:schemeClr>
              </a:buClr>
              <a:buFont typeface="+mj-lt"/>
              <a:buAutoNum type="arabicPeriod"/>
            </a:pPr>
            <a:r>
              <a:rPr lang="nl-BE" dirty="0">
                <a:solidFill>
                  <a:schemeClr val="bg2">
                    <a:lumMod val="90000"/>
                  </a:schemeClr>
                </a:solidFill>
              </a:rPr>
              <a:t>Applicatie backend</a:t>
            </a:r>
          </a:p>
          <a:p>
            <a:pPr>
              <a:buFont typeface="+mj-lt"/>
              <a:buAutoNum type="arabicPeriod"/>
            </a:pPr>
            <a:r>
              <a:rPr lang="nl-BE" dirty="0"/>
              <a:t>Detectietechnieken</a:t>
            </a:r>
          </a:p>
          <a:p>
            <a:pPr>
              <a:buFont typeface="+mj-lt"/>
              <a:buAutoNum type="arabicPeriod"/>
            </a:pPr>
            <a:r>
              <a:rPr lang="nl-BE" dirty="0" smtClean="0"/>
              <a:t>Detectie handelingen</a:t>
            </a:r>
            <a:endParaRPr lang="nl-BE" dirty="0"/>
          </a:p>
          <a:p>
            <a:pPr>
              <a:buFont typeface="+mj-lt"/>
              <a:buAutoNum type="arabicPeriod"/>
            </a:pPr>
            <a:r>
              <a:rPr lang="nl-BE" dirty="0"/>
              <a:t>Resultaten</a:t>
            </a:r>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279020777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Detectietechnieken</a:t>
            </a:r>
            <a:endParaRPr lang="nl-BE" dirty="0"/>
          </a:p>
        </p:txBody>
      </p:sp>
      <p:sp>
        <p:nvSpPr>
          <p:cNvPr id="3" name="Tijdelijke aanduiding voor inhoud 2"/>
          <p:cNvSpPr>
            <a:spLocks noGrp="1"/>
          </p:cNvSpPr>
          <p:nvPr>
            <p:ph idx="1"/>
          </p:nvPr>
        </p:nvSpPr>
        <p:spPr>
          <a:xfrm>
            <a:off x="551651" y="2489200"/>
            <a:ext cx="7520556" cy="4173928"/>
          </a:xfrm>
        </p:spPr>
        <p:txBody>
          <a:bodyPr/>
          <a:lstStyle/>
          <a:p>
            <a:r>
              <a:rPr lang="nl-BE" dirty="0" smtClean="0"/>
              <a:t>Kleurfiltering</a:t>
            </a:r>
          </a:p>
          <a:p>
            <a:pPr lvl="1"/>
            <a:r>
              <a:rPr lang="nl-BE" dirty="0" smtClean="0"/>
              <a:t>Basistechniek applicatie</a:t>
            </a:r>
          </a:p>
          <a:p>
            <a:pPr lvl="1"/>
            <a:r>
              <a:rPr lang="nl-BE" dirty="0" smtClean="0"/>
              <a:t>Zowel RGB als HSV getest</a:t>
            </a:r>
          </a:p>
          <a:p>
            <a:pPr lvl="2"/>
            <a:r>
              <a:rPr lang="nl-BE" dirty="0" smtClean="0"/>
              <a:t>3 afzonderlijke kleurkanalen</a:t>
            </a:r>
          </a:p>
          <a:p>
            <a:pPr lvl="1"/>
            <a:r>
              <a:rPr lang="nl-BE" dirty="0" smtClean="0"/>
              <a:t>Grenzen per kleurkanaal</a:t>
            </a:r>
          </a:p>
          <a:p>
            <a:pPr lvl="2"/>
            <a:r>
              <a:rPr lang="nl-BE" dirty="0" smtClean="0"/>
              <a:t>Geldige pixels wit</a:t>
            </a:r>
          </a:p>
          <a:p>
            <a:pPr lvl="2"/>
            <a:r>
              <a:rPr lang="nl-BE" dirty="0" smtClean="0"/>
              <a:t>Ongeldige pixels zwart</a:t>
            </a:r>
          </a:p>
          <a:p>
            <a:pPr lvl="1"/>
            <a:endParaRPr lang="nl-BE" dirty="0" smtClean="0"/>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12</a:t>
            </a:fld>
            <a:endParaRPr lang="en-US" dirty="0"/>
          </a:p>
        </p:txBody>
      </p:sp>
      <p:pic>
        <p:nvPicPr>
          <p:cNvPr id="7" name="Afbeelding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1032" y="2818151"/>
            <a:ext cx="3674602" cy="27008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122141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Detectietechnieken</a:t>
            </a:r>
            <a:endParaRPr lang="nl-BE" dirty="0"/>
          </a:p>
        </p:txBody>
      </p:sp>
      <p:sp>
        <p:nvSpPr>
          <p:cNvPr id="3" name="Tijdelijke aanduiding voor inhoud 2"/>
          <p:cNvSpPr>
            <a:spLocks noGrp="1"/>
          </p:cNvSpPr>
          <p:nvPr>
            <p:ph idx="1"/>
          </p:nvPr>
        </p:nvSpPr>
        <p:spPr>
          <a:xfrm>
            <a:off x="544156" y="2489200"/>
            <a:ext cx="7520556" cy="4173928"/>
          </a:xfrm>
        </p:spPr>
        <p:txBody>
          <a:bodyPr/>
          <a:lstStyle/>
          <a:p>
            <a:r>
              <a:rPr lang="nl-BE" dirty="0" smtClean="0"/>
              <a:t>HSV-kleurenruimte</a:t>
            </a:r>
          </a:p>
          <a:p>
            <a:pPr lvl="1"/>
            <a:r>
              <a:rPr lang="nl-BE" dirty="0" err="1" smtClean="0"/>
              <a:t>Hue</a:t>
            </a:r>
            <a:r>
              <a:rPr lang="nl-BE" dirty="0"/>
              <a:t>, </a:t>
            </a:r>
            <a:r>
              <a:rPr lang="nl-BE" dirty="0" err="1"/>
              <a:t>saturation</a:t>
            </a:r>
            <a:r>
              <a:rPr lang="nl-BE" dirty="0"/>
              <a:t> &amp; </a:t>
            </a:r>
            <a:r>
              <a:rPr lang="nl-BE" dirty="0" err="1"/>
              <a:t>value</a:t>
            </a:r>
            <a:endParaRPr lang="nl-BE" dirty="0"/>
          </a:p>
          <a:p>
            <a:pPr lvl="1"/>
            <a:r>
              <a:rPr lang="nl-BE" dirty="0"/>
              <a:t>Tint, verzadiging &amp; intensiteit</a:t>
            </a:r>
          </a:p>
          <a:p>
            <a:pPr lvl="1"/>
            <a:r>
              <a:rPr lang="nl-BE" dirty="0" smtClean="0"/>
              <a:t>Menselijke interpretatie</a:t>
            </a:r>
          </a:p>
          <a:p>
            <a:pPr lvl="2"/>
            <a:r>
              <a:rPr lang="nl-BE" dirty="0" err="1" smtClean="0"/>
              <a:t>Hue</a:t>
            </a:r>
            <a:r>
              <a:rPr lang="nl-BE" dirty="0" smtClean="0"/>
              <a:t> (kleur) centraal</a:t>
            </a:r>
          </a:p>
          <a:p>
            <a:pPr lvl="1"/>
            <a:r>
              <a:rPr lang="nl-BE" dirty="0" smtClean="0"/>
              <a:t>Belichting minder belangrijk</a:t>
            </a:r>
          </a:p>
          <a:p>
            <a:pPr lvl="2"/>
            <a:r>
              <a:rPr lang="nl-BE" dirty="0" smtClean="0"/>
              <a:t>Filtering vooral op H-kanaal</a:t>
            </a:r>
            <a:endParaRPr lang="nl-BE" dirty="0"/>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13</a:t>
            </a:fld>
            <a:endParaRPr lang="en-US" dirty="0"/>
          </a:p>
        </p:txBody>
      </p:sp>
      <p:pic>
        <p:nvPicPr>
          <p:cNvPr id="6" name="Afbeelding 5"/>
          <p:cNvPicPr>
            <a:picLocks noChangeAspect="1"/>
          </p:cNvPicPr>
          <p:nvPr/>
        </p:nvPicPr>
        <p:blipFill rotWithShape="1">
          <a:blip r:embed="rId3">
            <a:extLst>
              <a:ext uri="{28A0092B-C50C-407E-A947-70E740481C1C}">
                <a14:useLocalDpi xmlns:a14="http://schemas.microsoft.com/office/drawing/2010/main" val="0"/>
              </a:ext>
            </a:extLst>
          </a:blip>
          <a:srcRect l="3772" t="2422" r="3529" b="4189"/>
          <a:stretch/>
        </p:blipFill>
        <p:spPr>
          <a:xfrm>
            <a:off x="5014209" y="2683239"/>
            <a:ext cx="3807502" cy="28769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810887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Detectietechnieken</a:t>
            </a:r>
            <a:endParaRPr lang="nl-BE" dirty="0"/>
          </a:p>
        </p:txBody>
      </p:sp>
      <p:sp>
        <p:nvSpPr>
          <p:cNvPr id="3" name="Tijdelijke aanduiding voor inhoud 2"/>
          <p:cNvSpPr>
            <a:spLocks noGrp="1"/>
          </p:cNvSpPr>
          <p:nvPr>
            <p:ph idx="1"/>
          </p:nvPr>
        </p:nvSpPr>
        <p:spPr/>
        <p:txBody>
          <a:bodyPr/>
          <a:lstStyle/>
          <a:p>
            <a:r>
              <a:rPr lang="nl-BE" dirty="0" smtClean="0"/>
              <a:t>Kalibratie</a:t>
            </a:r>
            <a:endParaRPr lang="nl-BE" dirty="0"/>
          </a:p>
          <a:p>
            <a:pPr lvl="1"/>
            <a:r>
              <a:rPr lang="nl-BE" dirty="0" smtClean="0"/>
              <a:t>Gebeurt bij opstarten van applicatie</a:t>
            </a:r>
          </a:p>
          <a:p>
            <a:pPr lvl="1"/>
            <a:r>
              <a:rPr lang="nl-BE" dirty="0"/>
              <a:t>Gebruikt om regio uit een frame te </a:t>
            </a:r>
            <a:r>
              <a:rPr lang="nl-BE" dirty="0" smtClean="0"/>
              <a:t>knippen</a:t>
            </a:r>
          </a:p>
          <a:p>
            <a:pPr lvl="1"/>
            <a:r>
              <a:rPr lang="nl-BE" dirty="0" smtClean="0"/>
              <a:t>Bepaalt de exacte positie van het apparaat (locatie, zoom, hoek, ...)</a:t>
            </a:r>
          </a:p>
          <a:p>
            <a:pPr lvl="1"/>
            <a:r>
              <a:rPr lang="nl-BE" dirty="0" smtClean="0"/>
              <a:t>Detecteert kruis bovenaan apparaat</a:t>
            </a:r>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14</a:t>
            </a:fld>
            <a:endParaRPr lang="en-US" dirty="0"/>
          </a:p>
        </p:txBody>
      </p:sp>
      <p:pic>
        <p:nvPicPr>
          <p:cNvPr id="1026" name="Picture 2" descr="C:\Users\Christophe\Desktop\calib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1273" y="5094750"/>
            <a:ext cx="4692727" cy="167408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ristophe\Desktop\calibration2.png"/>
          <p:cNvPicPr>
            <a:picLocks noChangeAspect="1" noChangeArrowheads="1"/>
          </p:cNvPicPr>
          <p:nvPr/>
        </p:nvPicPr>
        <p:blipFill rotWithShape="1">
          <a:blip r:embed="rId4">
            <a:extLst>
              <a:ext uri="{28A0092B-C50C-407E-A947-70E740481C1C}">
                <a14:useLocalDpi xmlns:a14="http://schemas.microsoft.com/office/drawing/2010/main" val="0"/>
              </a:ext>
            </a:extLst>
          </a:blip>
          <a:srcRect t="6196" b="11090"/>
          <a:stretch/>
        </p:blipFill>
        <p:spPr bwMode="auto">
          <a:xfrm>
            <a:off x="514350" y="5265964"/>
            <a:ext cx="4260938"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11704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par>
                                <p:cTn id="22" presetID="10" presetClass="entr" presetSubtype="0" fill="hold" nodeType="withEffect">
                                  <p:stCondLst>
                                    <p:cond delay="0"/>
                                  </p:stCondLst>
                                  <p:childTnLst>
                                    <p:set>
                                      <p:cBhvr>
                                        <p:cTn id="23" dur="1" fill="hold">
                                          <p:stCondLst>
                                            <p:cond delay="0"/>
                                          </p:stCondLst>
                                        </p:cTn>
                                        <p:tgtEl>
                                          <p:spTgt spid="1027"/>
                                        </p:tgtEl>
                                        <p:attrNameLst>
                                          <p:attrName>style.visibility</p:attrName>
                                        </p:attrNameLst>
                                      </p:cBhvr>
                                      <p:to>
                                        <p:strVal val="visible"/>
                                      </p:to>
                                    </p:set>
                                    <p:animEffect transition="in" filter="fade">
                                      <p:cBhvr>
                                        <p:cTn id="24"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Inhoud</a:t>
            </a:r>
            <a:endParaRPr lang="nl-BE" dirty="0"/>
          </a:p>
        </p:txBody>
      </p:sp>
      <p:sp>
        <p:nvSpPr>
          <p:cNvPr id="3" name="Tijdelijke aanduiding voor inhoud 2"/>
          <p:cNvSpPr>
            <a:spLocks noGrp="1"/>
          </p:cNvSpPr>
          <p:nvPr>
            <p:ph idx="1"/>
          </p:nvPr>
        </p:nvSpPr>
        <p:spPr>
          <a:xfrm>
            <a:off x="866441" y="2489200"/>
            <a:ext cx="6343201" cy="3530600"/>
          </a:xfrm>
        </p:spPr>
        <p:txBody>
          <a:bodyPr>
            <a:normAutofit/>
          </a:bodyPr>
          <a:lstStyle/>
          <a:p>
            <a:pPr>
              <a:buClr>
                <a:schemeClr val="bg2">
                  <a:lumMod val="90000"/>
                </a:schemeClr>
              </a:buClr>
              <a:buFont typeface="+mj-lt"/>
              <a:buAutoNum type="arabicPeriod"/>
            </a:pPr>
            <a:r>
              <a:rPr lang="nl-BE" dirty="0" smtClean="0">
                <a:solidFill>
                  <a:schemeClr val="bg2">
                    <a:lumMod val="90000"/>
                  </a:schemeClr>
                </a:solidFill>
              </a:rPr>
              <a:t>Situering</a:t>
            </a:r>
          </a:p>
          <a:p>
            <a:pPr>
              <a:buClr>
                <a:schemeClr val="bg2">
                  <a:lumMod val="90000"/>
                </a:schemeClr>
              </a:buClr>
              <a:buFont typeface="+mj-lt"/>
              <a:buAutoNum type="arabicPeriod"/>
            </a:pPr>
            <a:r>
              <a:rPr lang="en-US" dirty="0" err="1" smtClean="0">
                <a:solidFill>
                  <a:schemeClr val="bg2">
                    <a:lumMod val="90000"/>
                  </a:schemeClr>
                </a:solidFill>
              </a:rPr>
              <a:t>Opstelling</a:t>
            </a:r>
            <a:endParaRPr lang="nl-BE" dirty="0" smtClean="0">
              <a:solidFill>
                <a:schemeClr val="bg2">
                  <a:lumMod val="90000"/>
                </a:schemeClr>
              </a:solidFill>
            </a:endParaRPr>
          </a:p>
          <a:p>
            <a:pPr>
              <a:buClr>
                <a:schemeClr val="bg2">
                  <a:lumMod val="90000"/>
                </a:schemeClr>
              </a:buClr>
              <a:buFont typeface="+mj-lt"/>
              <a:buAutoNum type="arabicPeriod"/>
            </a:pPr>
            <a:r>
              <a:rPr lang="nl-BE" dirty="0">
                <a:solidFill>
                  <a:schemeClr val="bg2">
                    <a:lumMod val="90000"/>
                  </a:schemeClr>
                </a:solidFill>
              </a:rPr>
              <a:t>Handelingen</a:t>
            </a:r>
          </a:p>
          <a:p>
            <a:pPr>
              <a:buClr>
                <a:schemeClr val="bg2">
                  <a:lumMod val="90000"/>
                </a:schemeClr>
              </a:buClr>
              <a:buFont typeface="+mj-lt"/>
              <a:buAutoNum type="arabicPeriod"/>
            </a:pPr>
            <a:r>
              <a:rPr lang="nl-BE" dirty="0">
                <a:solidFill>
                  <a:schemeClr val="bg2">
                    <a:lumMod val="90000"/>
                  </a:schemeClr>
                </a:solidFill>
              </a:rPr>
              <a:t>Applicatie backend</a:t>
            </a:r>
          </a:p>
          <a:p>
            <a:pPr>
              <a:buClr>
                <a:schemeClr val="bg2">
                  <a:lumMod val="90000"/>
                </a:schemeClr>
              </a:buClr>
              <a:buFont typeface="+mj-lt"/>
              <a:buAutoNum type="arabicPeriod"/>
            </a:pPr>
            <a:r>
              <a:rPr lang="nl-BE" dirty="0">
                <a:solidFill>
                  <a:schemeClr val="bg2">
                    <a:lumMod val="90000"/>
                  </a:schemeClr>
                </a:solidFill>
              </a:rPr>
              <a:t>Detectietechnieken</a:t>
            </a:r>
          </a:p>
          <a:p>
            <a:pPr>
              <a:buFont typeface="+mj-lt"/>
              <a:buAutoNum type="arabicPeriod"/>
            </a:pPr>
            <a:r>
              <a:rPr lang="nl-BE" dirty="0"/>
              <a:t>Detectie </a:t>
            </a:r>
            <a:r>
              <a:rPr lang="nl-BE" dirty="0" smtClean="0"/>
              <a:t>handelingen</a:t>
            </a:r>
            <a:endParaRPr lang="nl-BE" dirty="0"/>
          </a:p>
          <a:p>
            <a:pPr>
              <a:buFont typeface="+mj-lt"/>
              <a:buAutoNum type="arabicPeriod"/>
            </a:pPr>
            <a:r>
              <a:rPr lang="nl-BE" dirty="0"/>
              <a:t>Resultaten</a:t>
            </a:r>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52327573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mtClean="0"/>
              <a:t>Detectie handelingen</a:t>
            </a:r>
            <a:endParaRPr lang="nl-BE" dirty="0"/>
          </a:p>
        </p:txBody>
      </p:sp>
      <p:sp>
        <p:nvSpPr>
          <p:cNvPr id="3" name="Tijdelijke aanduiding voor inhoud 2"/>
          <p:cNvSpPr>
            <a:spLocks noGrp="1"/>
          </p:cNvSpPr>
          <p:nvPr>
            <p:ph idx="1"/>
          </p:nvPr>
        </p:nvSpPr>
        <p:spPr/>
        <p:txBody>
          <a:bodyPr/>
          <a:lstStyle/>
          <a:p>
            <a:pPr marL="457200" indent="-457200">
              <a:buFont typeface="+mj-lt"/>
              <a:buAutoNum type="arabicPeriod"/>
            </a:pPr>
            <a:r>
              <a:rPr lang="nl-BE" dirty="0" smtClean="0"/>
              <a:t>Koffie vullen</a:t>
            </a:r>
          </a:p>
          <a:p>
            <a:pPr lvl="1"/>
            <a:r>
              <a:rPr lang="nl-BE" dirty="0" smtClean="0"/>
              <a:t>Koffiehouder detecteren</a:t>
            </a:r>
          </a:p>
          <a:p>
            <a:pPr lvl="1"/>
            <a:r>
              <a:rPr lang="nl-BE" dirty="0"/>
              <a:t>Inhoud </a:t>
            </a:r>
            <a:r>
              <a:rPr lang="nl-BE" dirty="0" smtClean="0"/>
              <a:t>analyseren</a:t>
            </a:r>
          </a:p>
          <a:p>
            <a:pPr lvl="1"/>
            <a:endParaRPr lang="nl-BE" dirty="0"/>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16</a:t>
            </a:fld>
            <a:endParaRPr lang="en-US" dirty="0"/>
          </a:p>
        </p:txBody>
      </p:sp>
      <p:pic>
        <p:nvPicPr>
          <p:cNvPr id="5" name="Picture 4" descr="Schermafbeelding 2013-06-14 om 13.38.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31" y="4571999"/>
            <a:ext cx="2365192" cy="1749311"/>
          </a:xfrm>
          <a:prstGeom prst="rect">
            <a:avLst/>
          </a:prstGeom>
        </p:spPr>
      </p:pic>
      <p:pic>
        <p:nvPicPr>
          <p:cNvPr id="6" name="Picture 5" descr="Schermafbeelding 2013-06-14 om 13.38.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725" y="4571999"/>
            <a:ext cx="2450785" cy="1788698"/>
          </a:xfrm>
          <a:prstGeom prst="rect">
            <a:avLst/>
          </a:prstGeom>
        </p:spPr>
      </p:pic>
      <p:pic>
        <p:nvPicPr>
          <p:cNvPr id="7" name="Picture 6" descr="Schermafbeelding 2013-06-14 om 13.38.3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4626" y="4571999"/>
            <a:ext cx="2342714" cy="1793641"/>
          </a:xfrm>
          <a:prstGeom prst="rect">
            <a:avLst/>
          </a:prstGeom>
        </p:spPr>
      </p:pic>
      <p:pic>
        <p:nvPicPr>
          <p:cNvPr id="8" name="Picture 7" descr="Schermafbeelding 2013-06-14 om 13.36.4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676" y="2445256"/>
            <a:ext cx="2320818" cy="1805012"/>
          </a:xfrm>
          <a:prstGeom prst="rect">
            <a:avLst/>
          </a:prstGeom>
        </p:spPr>
      </p:pic>
    </p:spTree>
    <p:extLst>
      <p:ext uri="{BB962C8B-B14F-4D97-AF65-F5344CB8AC3E}">
        <p14:creationId xmlns:p14="http://schemas.microsoft.com/office/powerpoint/2010/main" val="95294613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Koffiehouder</a:t>
            </a:r>
            <a:endParaRPr lang="nl-BE" dirty="0"/>
          </a:p>
        </p:txBody>
      </p:sp>
      <p:sp>
        <p:nvSpPr>
          <p:cNvPr id="3" name="Tijdelijke aanduiding voor inhoud 2"/>
          <p:cNvSpPr>
            <a:spLocks noGrp="1"/>
          </p:cNvSpPr>
          <p:nvPr>
            <p:ph idx="1"/>
          </p:nvPr>
        </p:nvSpPr>
        <p:spPr/>
        <p:txBody>
          <a:bodyPr/>
          <a:lstStyle/>
          <a:p>
            <a:r>
              <a:rPr lang="en-US" dirty="0" smtClean="0"/>
              <a:t>E</a:t>
            </a:r>
            <a:r>
              <a:rPr lang="nl-BE" dirty="0" smtClean="0"/>
              <a:t>igenschap koffiehouder </a:t>
            </a:r>
          </a:p>
          <a:p>
            <a:r>
              <a:rPr lang="nl-BE" dirty="0" smtClean="0"/>
              <a:t>Kleursegmentatie (geel) </a:t>
            </a:r>
          </a:p>
          <a:p>
            <a:r>
              <a:rPr lang="nl-BE" dirty="0" smtClean="0"/>
              <a:t>Hough-transformatie (cirkels)</a:t>
            </a:r>
          </a:p>
          <a:p>
            <a:r>
              <a:rPr lang="nl-BE" dirty="0" smtClean="0"/>
              <a:t>Buiten viewport?</a:t>
            </a:r>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17</a:t>
            </a:fld>
            <a:endParaRPr lang="en-US" dirty="0"/>
          </a:p>
        </p:txBody>
      </p:sp>
      <p:pic>
        <p:nvPicPr>
          <p:cNvPr id="5" name="Picture 4" descr="Schermafbeelding 2013-06-11 om 19.36.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5202" y="3808124"/>
            <a:ext cx="2133600" cy="2006600"/>
          </a:xfrm>
          <a:prstGeom prst="rect">
            <a:avLst/>
          </a:prstGeom>
        </p:spPr>
      </p:pic>
      <p:pic>
        <p:nvPicPr>
          <p:cNvPr id="6" name="Afbeelding 10"/>
          <p:cNvPicPr>
            <a:picLocks noChangeAspect="1"/>
          </p:cNvPicPr>
          <p:nvPr/>
        </p:nvPicPr>
        <p:blipFill rotWithShape="1">
          <a:blip r:embed="rId4"/>
          <a:srcRect l="38657" t="8128" r="40525" b="78308"/>
          <a:stretch/>
        </p:blipFill>
        <p:spPr>
          <a:xfrm>
            <a:off x="6915282" y="2512574"/>
            <a:ext cx="1188000" cy="118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370108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Koffiefilter + koffie</a:t>
            </a:r>
            <a:endParaRPr lang="nl-BE" dirty="0"/>
          </a:p>
        </p:txBody>
      </p:sp>
      <p:sp>
        <p:nvSpPr>
          <p:cNvPr id="3" name="Tijdelijke aanduiding voor inhoud 2"/>
          <p:cNvSpPr>
            <a:spLocks noGrp="1"/>
          </p:cNvSpPr>
          <p:nvPr>
            <p:ph idx="1"/>
          </p:nvPr>
        </p:nvSpPr>
        <p:spPr>
          <a:xfrm>
            <a:off x="866441" y="2489199"/>
            <a:ext cx="7727347" cy="3860229"/>
          </a:xfrm>
        </p:spPr>
        <p:txBody>
          <a:bodyPr/>
          <a:lstStyle/>
          <a:p>
            <a:r>
              <a:rPr lang="nl-BE" dirty="0" smtClean="0"/>
              <a:t>Koffiehouder gesitueerd</a:t>
            </a:r>
          </a:p>
          <a:p>
            <a:r>
              <a:rPr lang="nl-BE" dirty="0" smtClean="0"/>
              <a:t>Beperkt gebied analyseren</a:t>
            </a:r>
          </a:p>
          <a:p>
            <a:r>
              <a:rPr lang="nl-BE" dirty="0" smtClean="0"/>
              <a:t>Rekenkundig gemiddelde grijsintensiteiten</a:t>
            </a:r>
          </a:p>
          <a:p>
            <a:r>
              <a:rPr lang="nl-BE" dirty="0" smtClean="0"/>
              <a:t>Beslissing: koffiefilter? </a:t>
            </a:r>
            <a:r>
              <a:rPr lang="en-US" dirty="0" smtClean="0"/>
              <a:t>K</a:t>
            </a:r>
            <a:r>
              <a:rPr lang="nl-BE" dirty="0" smtClean="0"/>
              <a:t>offiefilter en koffie?</a:t>
            </a:r>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18</a:t>
            </a:fld>
            <a:endParaRPr lang="en-US" dirty="0"/>
          </a:p>
        </p:txBody>
      </p:sp>
      <p:pic>
        <p:nvPicPr>
          <p:cNvPr id="5" name="Picture 4" descr="Schermafbeelding 2013-06-11 om 19.36.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409" y="4429485"/>
            <a:ext cx="2133600" cy="2006600"/>
          </a:xfrm>
          <a:prstGeom prst="rect">
            <a:avLst/>
          </a:prstGeom>
        </p:spPr>
      </p:pic>
      <p:pic>
        <p:nvPicPr>
          <p:cNvPr id="6" name="Afbeelding 10"/>
          <p:cNvPicPr>
            <a:picLocks noChangeAspect="1"/>
          </p:cNvPicPr>
          <p:nvPr/>
        </p:nvPicPr>
        <p:blipFill rotWithShape="1">
          <a:blip r:embed="rId4"/>
          <a:srcRect l="38657" t="8128" r="40525" b="78308"/>
          <a:stretch/>
        </p:blipFill>
        <p:spPr>
          <a:xfrm>
            <a:off x="3440689" y="4822410"/>
            <a:ext cx="1188000" cy="1188000"/>
          </a:xfrm>
          <a:prstGeom prst="rect">
            <a:avLst/>
          </a:prstGeom>
          <a:ln>
            <a:noFill/>
          </a:ln>
          <a:effectLst>
            <a:outerShdw blurRad="190500" algn="tl" rotWithShape="0">
              <a:srgbClr val="000000">
                <a:alpha val="70000"/>
              </a:srgbClr>
            </a:outerShdw>
          </a:effectLst>
        </p:spPr>
      </p:pic>
      <p:pic>
        <p:nvPicPr>
          <p:cNvPr id="7" name="Afbeelding 13"/>
          <p:cNvPicPr>
            <a:picLocks noChangeAspect="1"/>
          </p:cNvPicPr>
          <p:nvPr/>
        </p:nvPicPr>
        <p:blipFill rotWithShape="1">
          <a:blip r:embed="rId5"/>
          <a:srcRect l="39312" t="8520" r="40184" b="78218"/>
          <a:stretch/>
        </p:blipFill>
        <p:spPr>
          <a:xfrm>
            <a:off x="5029797" y="4822410"/>
            <a:ext cx="1188000" cy="1188000"/>
          </a:xfrm>
          <a:prstGeom prst="rect">
            <a:avLst/>
          </a:prstGeom>
          <a:ln>
            <a:noFill/>
          </a:ln>
          <a:effectLst>
            <a:outerShdw blurRad="190500" algn="tl" rotWithShape="0">
              <a:srgbClr val="000000">
                <a:alpha val="70000"/>
              </a:srgbClr>
            </a:outerShdw>
          </a:effectLst>
        </p:spPr>
      </p:pic>
      <p:pic>
        <p:nvPicPr>
          <p:cNvPr id="8" name="Afbeelding 14"/>
          <p:cNvPicPr>
            <a:picLocks noChangeAspect="1"/>
          </p:cNvPicPr>
          <p:nvPr/>
        </p:nvPicPr>
        <p:blipFill rotWithShape="1">
          <a:blip r:embed="rId6"/>
          <a:srcRect l="39405" t="8033" r="39654" b="78420"/>
          <a:stretch/>
        </p:blipFill>
        <p:spPr>
          <a:xfrm>
            <a:off x="6604591" y="4822410"/>
            <a:ext cx="1188000" cy="118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3185246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Detectie handelingen</a:t>
            </a:r>
            <a:endParaRPr lang="nl-BE" dirty="0"/>
          </a:p>
        </p:txBody>
      </p:sp>
      <p:sp>
        <p:nvSpPr>
          <p:cNvPr id="3" name="Tijdelijke aanduiding voor inhoud 2"/>
          <p:cNvSpPr>
            <a:spLocks noGrp="1"/>
          </p:cNvSpPr>
          <p:nvPr>
            <p:ph idx="1"/>
          </p:nvPr>
        </p:nvSpPr>
        <p:spPr>
          <a:xfrm>
            <a:off x="866441" y="2489200"/>
            <a:ext cx="6343201" cy="4185920"/>
          </a:xfrm>
        </p:spPr>
        <p:txBody>
          <a:bodyPr>
            <a:normAutofit/>
          </a:bodyPr>
          <a:lstStyle/>
          <a:p>
            <a:pPr marL="457200" indent="-457200">
              <a:buFont typeface="+mj-lt"/>
              <a:buAutoNum type="arabicPeriod" startAt="2"/>
            </a:pPr>
            <a:r>
              <a:rPr lang="nl-BE" dirty="0" smtClean="0"/>
              <a:t>Koffiekan plaatsen</a:t>
            </a:r>
          </a:p>
          <a:p>
            <a:pPr lvl="1"/>
            <a:r>
              <a:rPr lang="nl-BE" dirty="0" smtClean="0"/>
              <a:t>Geen echte actie</a:t>
            </a:r>
          </a:p>
          <a:p>
            <a:pPr lvl="2"/>
            <a:r>
              <a:rPr lang="nl-BE" dirty="0" smtClean="0"/>
              <a:t>Belangrijk voor aanzetten</a:t>
            </a:r>
          </a:p>
          <a:p>
            <a:pPr lvl="1"/>
            <a:r>
              <a:rPr lang="nl-BE" dirty="0" smtClean="0"/>
              <a:t>Kleursegmentatie (groen)</a:t>
            </a:r>
          </a:p>
          <a:p>
            <a:pPr lvl="2"/>
            <a:r>
              <a:rPr lang="nl-BE" dirty="0" smtClean="0"/>
              <a:t>Contouren bepalen</a:t>
            </a:r>
          </a:p>
          <a:p>
            <a:pPr lvl="2"/>
            <a:r>
              <a:rPr lang="nl-BE" dirty="0" smtClean="0"/>
              <a:t>Controle via oppervlakte</a:t>
            </a:r>
          </a:p>
          <a:p>
            <a:pPr lvl="1"/>
            <a:r>
              <a:rPr lang="nl-BE" dirty="0" smtClean="0"/>
              <a:t>Afstand tussen markeringen</a:t>
            </a:r>
          </a:p>
          <a:p>
            <a:pPr lvl="2"/>
            <a:r>
              <a:rPr lang="nl-BE" dirty="0" smtClean="0"/>
              <a:t>Bepaalt positie koffiekan</a:t>
            </a:r>
          </a:p>
          <a:p>
            <a:pPr lvl="2"/>
            <a:r>
              <a:rPr lang="nl-BE" dirty="0" smtClean="0"/>
              <a:t>Grenswaarde horizontale afstand</a:t>
            </a:r>
          </a:p>
          <a:p>
            <a:pPr lvl="2"/>
            <a:r>
              <a:rPr lang="nl-BE" dirty="0" smtClean="0"/>
              <a:t>Grenswaarde verticale afstand</a:t>
            </a:r>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19</a:t>
            </a:fld>
            <a:endParaRPr lang="en-US" dirty="0"/>
          </a:p>
        </p:txBody>
      </p:sp>
      <p:pic>
        <p:nvPicPr>
          <p:cNvPr id="5" name="Afbeelding 4"/>
          <p:cNvPicPr>
            <a:picLocks noChangeAspect="1"/>
          </p:cNvPicPr>
          <p:nvPr/>
        </p:nvPicPr>
        <p:blipFill rotWithShape="1">
          <a:blip r:embed="rId2"/>
          <a:srcRect l="16166" t="56630" r="36063" b="2443"/>
          <a:stretch/>
        </p:blipFill>
        <p:spPr>
          <a:xfrm>
            <a:off x="5971150" y="2671800"/>
            <a:ext cx="2554741" cy="334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6261713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Inhoud</a:t>
            </a:r>
            <a:endParaRPr lang="nl-BE" dirty="0"/>
          </a:p>
        </p:txBody>
      </p:sp>
      <p:sp>
        <p:nvSpPr>
          <p:cNvPr id="3" name="Tijdelijke aanduiding voor inhoud 2"/>
          <p:cNvSpPr>
            <a:spLocks noGrp="1"/>
          </p:cNvSpPr>
          <p:nvPr>
            <p:ph idx="1"/>
          </p:nvPr>
        </p:nvSpPr>
        <p:spPr>
          <a:xfrm>
            <a:off x="866441" y="2489200"/>
            <a:ext cx="7750021" cy="3530600"/>
          </a:xfrm>
        </p:spPr>
        <p:txBody>
          <a:bodyPr>
            <a:normAutofit/>
          </a:bodyPr>
          <a:lstStyle/>
          <a:p>
            <a:pPr>
              <a:buFont typeface="+mj-lt"/>
              <a:buAutoNum type="arabicPeriod"/>
            </a:pPr>
            <a:r>
              <a:rPr lang="nl-BE" dirty="0" smtClean="0"/>
              <a:t>Situering</a:t>
            </a:r>
          </a:p>
          <a:p>
            <a:pPr>
              <a:buFont typeface="+mj-lt"/>
              <a:buAutoNum type="arabicPeriod"/>
            </a:pPr>
            <a:r>
              <a:rPr lang="nl-BE" dirty="0" smtClean="0"/>
              <a:t>Opstelling</a:t>
            </a:r>
          </a:p>
          <a:p>
            <a:pPr>
              <a:buFont typeface="+mj-lt"/>
              <a:buAutoNum type="arabicPeriod"/>
            </a:pPr>
            <a:r>
              <a:rPr lang="nl-BE" dirty="0" smtClean="0"/>
              <a:t>Handelingen</a:t>
            </a:r>
          </a:p>
          <a:p>
            <a:pPr>
              <a:buFont typeface="+mj-lt"/>
              <a:buAutoNum type="arabicPeriod"/>
            </a:pPr>
            <a:r>
              <a:rPr lang="nl-BE" dirty="0" smtClean="0"/>
              <a:t>Applicatie backend</a:t>
            </a:r>
          </a:p>
          <a:p>
            <a:pPr>
              <a:buFont typeface="+mj-lt"/>
              <a:buAutoNum type="arabicPeriod"/>
            </a:pPr>
            <a:r>
              <a:rPr lang="nl-BE" dirty="0" smtClean="0"/>
              <a:t>Detectietechnieken</a:t>
            </a:r>
          </a:p>
          <a:p>
            <a:pPr>
              <a:buFont typeface="+mj-lt"/>
              <a:buAutoNum type="arabicPeriod"/>
            </a:pPr>
            <a:r>
              <a:rPr lang="nl-BE" dirty="0" smtClean="0"/>
              <a:t>Detectie handelingen</a:t>
            </a:r>
          </a:p>
          <a:p>
            <a:pPr>
              <a:buFont typeface="+mj-lt"/>
              <a:buAutoNum type="arabicPeriod"/>
            </a:pPr>
            <a:r>
              <a:rPr lang="nl-BE" dirty="0" smtClean="0"/>
              <a:t>Resultaten</a:t>
            </a:r>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68741254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Detectie handelingen</a:t>
            </a:r>
            <a:endParaRPr lang="nl-BE" dirty="0"/>
          </a:p>
        </p:txBody>
      </p:sp>
      <p:sp>
        <p:nvSpPr>
          <p:cNvPr id="3" name="Tijdelijke aanduiding voor inhoud 2"/>
          <p:cNvSpPr>
            <a:spLocks noGrp="1"/>
          </p:cNvSpPr>
          <p:nvPr>
            <p:ph idx="1"/>
          </p:nvPr>
        </p:nvSpPr>
        <p:spPr/>
        <p:txBody>
          <a:bodyPr/>
          <a:lstStyle/>
          <a:p>
            <a:pPr marL="457200" indent="-457200">
              <a:buFont typeface="+mj-lt"/>
              <a:buAutoNum type="arabicPeriod" startAt="3"/>
            </a:pPr>
            <a:r>
              <a:rPr lang="nl-BE" dirty="0" smtClean="0"/>
              <a:t>Waterreservoir vullen</a:t>
            </a:r>
          </a:p>
          <a:p>
            <a:pPr lvl="1"/>
            <a:r>
              <a:rPr lang="nl-BE" dirty="0" smtClean="0"/>
              <a:t>Water nauwelijks zichtbaar</a:t>
            </a:r>
          </a:p>
          <a:p>
            <a:pPr lvl="1"/>
            <a:r>
              <a:rPr lang="nl-BE" dirty="0" smtClean="0"/>
              <a:t>Combinatie van drie acties:</a:t>
            </a:r>
          </a:p>
          <a:p>
            <a:pPr lvl="2"/>
            <a:r>
              <a:rPr lang="nl-BE" dirty="0" smtClean="0"/>
              <a:t>Waterreservoir openen/sluiten</a:t>
            </a:r>
          </a:p>
          <a:p>
            <a:pPr lvl="2"/>
            <a:r>
              <a:rPr lang="nl-BE" dirty="0" smtClean="0"/>
              <a:t>Koffiekan uit het toestel</a:t>
            </a:r>
          </a:p>
          <a:p>
            <a:pPr lvl="2"/>
            <a:r>
              <a:rPr lang="nl-BE" dirty="0" smtClean="0"/>
              <a:t>Controlelampje machine</a:t>
            </a:r>
          </a:p>
          <a:p>
            <a:pPr lvl="1"/>
            <a:r>
              <a:rPr lang="nl-BE" dirty="0" smtClean="0"/>
              <a:t>Garanderen water in het toestel</a:t>
            </a:r>
            <a:endParaRPr lang="nl-BE" dirty="0"/>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51639885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Detectie handelingen</a:t>
            </a:r>
            <a:endParaRPr lang="nl-BE" dirty="0"/>
          </a:p>
        </p:txBody>
      </p:sp>
      <p:sp>
        <p:nvSpPr>
          <p:cNvPr id="3" name="Tijdelijke aanduiding voor inhoud 2"/>
          <p:cNvSpPr>
            <a:spLocks noGrp="1"/>
          </p:cNvSpPr>
          <p:nvPr>
            <p:ph idx="1"/>
          </p:nvPr>
        </p:nvSpPr>
        <p:spPr>
          <a:xfrm>
            <a:off x="866441" y="2489200"/>
            <a:ext cx="6343201" cy="4185920"/>
          </a:xfrm>
        </p:spPr>
        <p:txBody>
          <a:bodyPr>
            <a:normAutofit/>
          </a:bodyPr>
          <a:lstStyle/>
          <a:p>
            <a:pPr marL="516636" indent="-457200">
              <a:buFont typeface="+mj-lt"/>
              <a:buAutoNum type="alphaUcPeriod"/>
            </a:pPr>
            <a:r>
              <a:rPr lang="nl-BE" dirty="0" smtClean="0"/>
              <a:t>Waterreservoir openen/sluiten</a:t>
            </a:r>
          </a:p>
          <a:p>
            <a:pPr marL="859536" lvl="1" indent="-457200"/>
            <a:r>
              <a:rPr lang="nl-BE" dirty="0" smtClean="0"/>
              <a:t>Kleursegmentatie (gele zone)</a:t>
            </a:r>
          </a:p>
          <a:p>
            <a:pPr marL="859536" lvl="1" indent="-457200"/>
            <a:r>
              <a:rPr lang="nl-BE" dirty="0" smtClean="0"/>
              <a:t>Contouren bepalen</a:t>
            </a:r>
          </a:p>
          <a:p>
            <a:pPr marL="859536" lvl="1" indent="-457200"/>
            <a:r>
              <a:rPr lang="nl-BE" dirty="0" smtClean="0"/>
              <a:t>Controle via oppervlakte</a:t>
            </a:r>
          </a:p>
          <a:p>
            <a:pPr marL="859536" lvl="1" indent="-457200"/>
            <a:r>
              <a:rPr lang="nl-BE" dirty="0" smtClean="0"/>
              <a:t>Beeld bijsnijden</a:t>
            </a:r>
          </a:p>
          <a:p>
            <a:pPr marL="1133856" lvl="2" indent="-457200"/>
            <a:r>
              <a:rPr lang="nl-BE" dirty="0" smtClean="0"/>
              <a:t>Geel ook bij detectie koffiefilter!</a:t>
            </a:r>
          </a:p>
          <a:p>
            <a:pPr marL="1133856" lvl="2" indent="-457200"/>
            <a:r>
              <a:rPr lang="nl-BE" dirty="0" smtClean="0"/>
              <a:t>Kalibratiemechanisme nodig</a:t>
            </a:r>
          </a:p>
          <a:p>
            <a:pPr marL="859536" lvl="1" indent="-457200"/>
            <a:r>
              <a:rPr lang="nl-BE" dirty="0" smtClean="0"/>
              <a:t>Zichtbaar of niet?</a:t>
            </a:r>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21</a:t>
            </a:fld>
            <a:endParaRPr lang="en-US" dirty="0"/>
          </a:p>
        </p:txBody>
      </p:sp>
      <p:pic>
        <p:nvPicPr>
          <p:cNvPr id="5" name="Afbeelding 4"/>
          <p:cNvPicPr>
            <a:picLocks noChangeAspect="1"/>
          </p:cNvPicPr>
          <p:nvPr/>
        </p:nvPicPr>
        <p:blipFill rotWithShape="1">
          <a:blip r:embed="rId2"/>
          <a:srcRect l="39021" t="36875" r="35342" b="46653"/>
          <a:stretch/>
        </p:blipFill>
        <p:spPr>
          <a:xfrm>
            <a:off x="6478122" y="3139440"/>
            <a:ext cx="1463040" cy="14427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1422460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Detectie handelingen</a:t>
            </a:r>
            <a:endParaRPr lang="nl-BE" dirty="0"/>
          </a:p>
        </p:txBody>
      </p:sp>
      <p:sp>
        <p:nvSpPr>
          <p:cNvPr id="3" name="Tijdelijke aanduiding voor inhoud 2"/>
          <p:cNvSpPr>
            <a:spLocks noGrp="1"/>
          </p:cNvSpPr>
          <p:nvPr>
            <p:ph idx="1"/>
          </p:nvPr>
        </p:nvSpPr>
        <p:spPr>
          <a:xfrm>
            <a:off x="866441" y="2489200"/>
            <a:ext cx="6343201" cy="4185920"/>
          </a:xfrm>
        </p:spPr>
        <p:txBody>
          <a:bodyPr>
            <a:normAutofit/>
          </a:bodyPr>
          <a:lstStyle/>
          <a:p>
            <a:pPr marL="516636" indent="-457200">
              <a:buFont typeface="+mj-lt"/>
              <a:buAutoNum type="alphaUcPeriod" startAt="2"/>
            </a:pPr>
            <a:r>
              <a:rPr lang="nl-BE" dirty="0" smtClean="0"/>
              <a:t>Koffiekan uit het toestel</a:t>
            </a:r>
          </a:p>
          <a:p>
            <a:pPr marL="859536" lvl="1" indent="-457200"/>
            <a:r>
              <a:rPr lang="nl-BE" dirty="0" smtClean="0"/>
              <a:t>Analoog voorgaande actie</a:t>
            </a:r>
          </a:p>
          <a:p>
            <a:pPr marL="859536" lvl="1" indent="-457200"/>
            <a:r>
              <a:rPr lang="nl-BE" dirty="0" smtClean="0"/>
              <a:t>Detectie groene zones</a:t>
            </a:r>
          </a:p>
          <a:p>
            <a:pPr marL="859536" lvl="1" indent="-457200"/>
            <a:r>
              <a:rPr lang="nl-BE" dirty="0" smtClean="0"/>
              <a:t>Grens verticale afstand</a:t>
            </a:r>
          </a:p>
          <a:p>
            <a:pPr marL="1133856" lvl="2" indent="-457200"/>
            <a:r>
              <a:rPr lang="nl-BE" dirty="0" smtClean="0"/>
              <a:t>Koffiekan boven het toestel</a:t>
            </a:r>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22</a:t>
            </a:fld>
            <a:endParaRPr lang="en-US" dirty="0"/>
          </a:p>
        </p:txBody>
      </p:sp>
      <p:pic>
        <p:nvPicPr>
          <p:cNvPr id="7" name="Afbeelding 6"/>
          <p:cNvPicPr>
            <a:picLocks noChangeAspect="1"/>
          </p:cNvPicPr>
          <p:nvPr/>
        </p:nvPicPr>
        <p:blipFill rotWithShape="1">
          <a:blip r:embed="rId2"/>
          <a:srcRect l="16166" t="56630" r="36063" b="2443"/>
          <a:stretch/>
        </p:blipFill>
        <p:spPr>
          <a:xfrm>
            <a:off x="5971150" y="2671800"/>
            <a:ext cx="2554741" cy="334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3596989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Detectie handelingen</a:t>
            </a:r>
            <a:endParaRPr lang="nl-BE" dirty="0"/>
          </a:p>
        </p:txBody>
      </p:sp>
      <p:sp>
        <p:nvSpPr>
          <p:cNvPr id="3" name="Tijdelijke aanduiding voor inhoud 2"/>
          <p:cNvSpPr>
            <a:spLocks noGrp="1"/>
          </p:cNvSpPr>
          <p:nvPr>
            <p:ph idx="1"/>
          </p:nvPr>
        </p:nvSpPr>
        <p:spPr>
          <a:xfrm>
            <a:off x="866441" y="2489200"/>
            <a:ext cx="6343201" cy="4185920"/>
          </a:xfrm>
        </p:spPr>
        <p:txBody>
          <a:bodyPr>
            <a:normAutofit/>
          </a:bodyPr>
          <a:lstStyle/>
          <a:p>
            <a:pPr marL="516636" indent="-457200">
              <a:buFont typeface="+mj-lt"/>
              <a:buAutoNum type="alphaUcPeriod" startAt="3"/>
            </a:pPr>
            <a:r>
              <a:rPr lang="nl-BE" dirty="0" smtClean="0"/>
              <a:t>Controlelampje machine</a:t>
            </a:r>
          </a:p>
          <a:p>
            <a:pPr marL="859536" lvl="1" indent="-457200"/>
            <a:r>
              <a:rPr lang="nl-BE" dirty="0" smtClean="0"/>
              <a:t>Oranje lampje vooraan toestel</a:t>
            </a:r>
          </a:p>
          <a:p>
            <a:pPr marL="859536" lvl="1" indent="-457200"/>
            <a:r>
              <a:rPr lang="nl-BE" dirty="0" smtClean="0"/>
              <a:t>Enkel na aanzetten</a:t>
            </a:r>
          </a:p>
          <a:p>
            <a:pPr marL="859536" lvl="1" indent="-457200"/>
            <a:r>
              <a:rPr lang="nl-BE" dirty="0" smtClean="0"/>
              <a:t>Extra controle</a:t>
            </a:r>
          </a:p>
          <a:p>
            <a:pPr marL="859536" lvl="1" indent="-457200"/>
            <a:r>
              <a:rPr lang="nl-BE" dirty="0" smtClean="0"/>
              <a:t>Kleursegmentatie (oranje)</a:t>
            </a:r>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23</a:t>
            </a:fld>
            <a:endParaRPr lang="en-US" dirty="0"/>
          </a:p>
        </p:txBody>
      </p:sp>
      <p:grpSp>
        <p:nvGrpSpPr>
          <p:cNvPr id="10" name="Groep 9"/>
          <p:cNvGrpSpPr/>
          <p:nvPr/>
        </p:nvGrpSpPr>
        <p:grpSpPr>
          <a:xfrm>
            <a:off x="6463742" y="2702560"/>
            <a:ext cx="2006182" cy="2245360"/>
            <a:chOff x="6463742" y="2702560"/>
            <a:chExt cx="2006182" cy="2245360"/>
          </a:xfrm>
        </p:grpSpPr>
        <p:pic>
          <p:nvPicPr>
            <p:cNvPr id="7" name="Afbeelding 6"/>
            <p:cNvPicPr>
              <a:picLocks noChangeAspect="1"/>
            </p:cNvPicPr>
            <p:nvPr/>
          </p:nvPicPr>
          <p:blipFill rotWithShape="1">
            <a:blip r:embed="rId2"/>
            <a:srcRect l="38384" t="30980" r="33695" b="49198"/>
            <a:stretch/>
          </p:blipFill>
          <p:spPr>
            <a:xfrm>
              <a:off x="6463742" y="2702560"/>
              <a:ext cx="1491799" cy="1620000"/>
            </a:xfrm>
            <a:prstGeom prst="rect">
              <a:avLst/>
            </a:prstGeom>
            <a:ln>
              <a:noFill/>
            </a:ln>
            <a:effectLst>
              <a:outerShdw blurRad="190500" algn="tl" rotWithShape="0">
                <a:srgbClr val="000000">
                  <a:alpha val="70000"/>
                </a:srgbClr>
              </a:outerShdw>
            </a:effectLst>
          </p:spPr>
        </p:pic>
        <p:cxnSp>
          <p:nvCxnSpPr>
            <p:cNvPr id="9" name="Rechte verbindingslijn met pijl 8"/>
            <p:cNvCxnSpPr/>
            <p:nvPr/>
          </p:nvCxnSpPr>
          <p:spPr>
            <a:xfrm flipH="1" flipV="1">
              <a:off x="7209642" y="2976880"/>
              <a:ext cx="1260282" cy="1971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70076586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Detectie handelingen</a:t>
            </a:r>
            <a:endParaRPr lang="nl-BE" dirty="0"/>
          </a:p>
        </p:txBody>
      </p:sp>
      <p:sp>
        <p:nvSpPr>
          <p:cNvPr id="3" name="Tijdelijke aanduiding voor inhoud 2"/>
          <p:cNvSpPr>
            <a:spLocks noGrp="1"/>
          </p:cNvSpPr>
          <p:nvPr>
            <p:ph idx="1"/>
          </p:nvPr>
        </p:nvSpPr>
        <p:spPr/>
        <p:txBody>
          <a:bodyPr/>
          <a:lstStyle/>
          <a:p>
            <a:pPr marL="457200" indent="-457200">
              <a:buFont typeface="+mj-lt"/>
              <a:buAutoNum type="arabicPeriod" startAt="4"/>
            </a:pPr>
            <a:r>
              <a:rPr lang="nl-BE" dirty="0" smtClean="0"/>
              <a:t>Machine aanzetten</a:t>
            </a:r>
          </a:p>
          <a:p>
            <a:pPr lvl="1"/>
            <a:r>
              <a:rPr lang="nl-BE" dirty="0" smtClean="0"/>
              <a:t>Als andere globale acties voltooid</a:t>
            </a:r>
          </a:p>
          <a:p>
            <a:pPr lvl="1"/>
            <a:r>
              <a:rPr lang="nl-BE" dirty="0" smtClean="0"/>
              <a:t>Kleine oppervlakte moeilijk te detecteren</a:t>
            </a:r>
          </a:p>
          <a:p>
            <a:pPr lvl="2"/>
            <a:r>
              <a:rPr lang="nl-BE" dirty="0" smtClean="0"/>
              <a:t>Beeld bijsnijden</a:t>
            </a:r>
          </a:p>
          <a:p>
            <a:pPr lvl="2"/>
            <a:r>
              <a:rPr lang="nl-BE" dirty="0" smtClean="0"/>
              <a:t>Kalibratiemechanisme nodig</a:t>
            </a:r>
          </a:p>
          <a:p>
            <a:pPr lvl="1"/>
            <a:r>
              <a:rPr lang="nl-BE" dirty="0" smtClean="0"/>
              <a:t>Wit zichtbaar als toestel aan staat</a:t>
            </a:r>
          </a:p>
          <a:p>
            <a:endParaRPr lang="nl-BE" dirty="0"/>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24</a:t>
            </a:fld>
            <a:endParaRPr lang="en-US" dirty="0"/>
          </a:p>
        </p:txBody>
      </p:sp>
      <p:grpSp>
        <p:nvGrpSpPr>
          <p:cNvPr id="8" name="Groep 7"/>
          <p:cNvGrpSpPr/>
          <p:nvPr/>
        </p:nvGrpSpPr>
        <p:grpSpPr>
          <a:xfrm>
            <a:off x="6932716" y="2346960"/>
            <a:ext cx="1491799" cy="2289356"/>
            <a:chOff x="6932716" y="2346960"/>
            <a:chExt cx="1491799" cy="2289356"/>
          </a:xfrm>
        </p:grpSpPr>
        <p:pic>
          <p:nvPicPr>
            <p:cNvPr id="5" name="Afbeelding 4"/>
            <p:cNvPicPr>
              <a:picLocks noChangeAspect="1"/>
            </p:cNvPicPr>
            <p:nvPr/>
          </p:nvPicPr>
          <p:blipFill rotWithShape="1">
            <a:blip r:embed="rId2"/>
            <a:srcRect l="38384" t="30980" r="33695" b="49198"/>
            <a:stretch/>
          </p:blipFill>
          <p:spPr>
            <a:xfrm>
              <a:off x="6932716" y="2346960"/>
              <a:ext cx="1491799" cy="1620000"/>
            </a:xfrm>
            <a:prstGeom prst="rect">
              <a:avLst/>
            </a:prstGeom>
            <a:ln>
              <a:noFill/>
            </a:ln>
            <a:effectLst>
              <a:outerShdw blurRad="190500" algn="tl" rotWithShape="0">
                <a:srgbClr val="000000">
                  <a:alpha val="70000"/>
                </a:srgbClr>
              </a:outerShdw>
            </a:effectLst>
          </p:spPr>
        </p:pic>
        <p:cxnSp>
          <p:nvCxnSpPr>
            <p:cNvPr id="7" name="Rechte verbindingslijn met pijl 6"/>
            <p:cNvCxnSpPr/>
            <p:nvPr/>
          </p:nvCxnSpPr>
          <p:spPr>
            <a:xfrm flipH="1" flipV="1">
              <a:off x="7128362" y="3417116"/>
              <a:ext cx="1214873" cy="12192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33500352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Inhoud</a:t>
            </a:r>
            <a:endParaRPr lang="nl-BE" dirty="0"/>
          </a:p>
        </p:txBody>
      </p:sp>
      <p:sp>
        <p:nvSpPr>
          <p:cNvPr id="3" name="Tijdelijke aanduiding voor inhoud 2"/>
          <p:cNvSpPr>
            <a:spLocks noGrp="1"/>
          </p:cNvSpPr>
          <p:nvPr>
            <p:ph idx="1"/>
          </p:nvPr>
        </p:nvSpPr>
        <p:spPr/>
        <p:txBody>
          <a:bodyPr>
            <a:normAutofit/>
          </a:bodyPr>
          <a:lstStyle/>
          <a:p>
            <a:pPr>
              <a:buClr>
                <a:schemeClr val="bg2">
                  <a:lumMod val="90000"/>
                </a:schemeClr>
              </a:buClr>
              <a:buFont typeface="+mj-lt"/>
              <a:buAutoNum type="arabicPeriod"/>
            </a:pPr>
            <a:r>
              <a:rPr lang="nl-BE" dirty="0" smtClean="0">
                <a:solidFill>
                  <a:schemeClr val="bg2">
                    <a:lumMod val="90000"/>
                  </a:schemeClr>
                </a:solidFill>
              </a:rPr>
              <a:t>Situering</a:t>
            </a:r>
          </a:p>
          <a:p>
            <a:pPr>
              <a:buClr>
                <a:schemeClr val="bg2">
                  <a:lumMod val="90000"/>
                </a:schemeClr>
              </a:buClr>
              <a:buFont typeface="+mj-lt"/>
              <a:buAutoNum type="arabicPeriod"/>
            </a:pPr>
            <a:r>
              <a:rPr lang="en-US" dirty="0" err="1" smtClean="0">
                <a:solidFill>
                  <a:schemeClr val="bg2">
                    <a:lumMod val="90000"/>
                  </a:schemeClr>
                </a:solidFill>
              </a:rPr>
              <a:t>Opstelling</a:t>
            </a:r>
            <a:endParaRPr lang="nl-BE" dirty="0" smtClean="0">
              <a:solidFill>
                <a:schemeClr val="bg2">
                  <a:lumMod val="90000"/>
                </a:schemeClr>
              </a:solidFill>
            </a:endParaRPr>
          </a:p>
          <a:p>
            <a:pPr>
              <a:buClr>
                <a:schemeClr val="bg2">
                  <a:lumMod val="90000"/>
                </a:schemeClr>
              </a:buClr>
              <a:buFont typeface="+mj-lt"/>
              <a:buAutoNum type="arabicPeriod"/>
            </a:pPr>
            <a:r>
              <a:rPr lang="nl-BE" dirty="0">
                <a:solidFill>
                  <a:schemeClr val="bg2">
                    <a:lumMod val="90000"/>
                  </a:schemeClr>
                </a:solidFill>
              </a:rPr>
              <a:t>Handelingen</a:t>
            </a:r>
          </a:p>
          <a:p>
            <a:pPr>
              <a:buClr>
                <a:schemeClr val="bg2">
                  <a:lumMod val="90000"/>
                </a:schemeClr>
              </a:buClr>
              <a:buFont typeface="+mj-lt"/>
              <a:buAutoNum type="arabicPeriod"/>
            </a:pPr>
            <a:r>
              <a:rPr lang="nl-BE" dirty="0">
                <a:solidFill>
                  <a:schemeClr val="bg2">
                    <a:lumMod val="90000"/>
                  </a:schemeClr>
                </a:solidFill>
              </a:rPr>
              <a:t>Applicatie backend</a:t>
            </a:r>
          </a:p>
          <a:p>
            <a:pPr>
              <a:buClr>
                <a:schemeClr val="bg2">
                  <a:lumMod val="90000"/>
                </a:schemeClr>
              </a:buClr>
              <a:buFont typeface="+mj-lt"/>
              <a:buAutoNum type="arabicPeriod"/>
            </a:pPr>
            <a:r>
              <a:rPr lang="nl-BE" dirty="0">
                <a:solidFill>
                  <a:schemeClr val="bg2">
                    <a:lumMod val="90000"/>
                  </a:schemeClr>
                </a:solidFill>
              </a:rPr>
              <a:t>Detectietechnieken</a:t>
            </a:r>
          </a:p>
          <a:p>
            <a:pPr>
              <a:buClr>
                <a:schemeClr val="bg2">
                  <a:lumMod val="90000"/>
                </a:schemeClr>
              </a:buClr>
              <a:buFont typeface="+mj-lt"/>
              <a:buAutoNum type="arabicPeriod"/>
            </a:pPr>
            <a:r>
              <a:rPr lang="nl-BE" dirty="0">
                <a:solidFill>
                  <a:schemeClr val="bg2">
                    <a:lumMod val="90000"/>
                  </a:schemeClr>
                </a:solidFill>
              </a:rPr>
              <a:t>Detectie handelingen</a:t>
            </a:r>
          </a:p>
          <a:p>
            <a:pPr>
              <a:buFont typeface="+mj-lt"/>
              <a:buAutoNum type="arabicPeriod"/>
            </a:pPr>
            <a:r>
              <a:rPr lang="nl-BE" dirty="0"/>
              <a:t>Resultaten</a:t>
            </a:r>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940260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Resultaten</a:t>
            </a:r>
            <a:endParaRPr lang="nl-BE" dirty="0"/>
          </a:p>
        </p:txBody>
      </p:sp>
      <p:sp>
        <p:nvSpPr>
          <p:cNvPr id="4" name="Slide Number Placeholder 3"/>
          <p:cNvSpPr>
            <a:spLocks noGrp="1"/>
          </p:cNvSpPr>
          <p:nvPr>
            <p:ph type="sldNum" sz="quarter" idx="4"/>
          </p:nvPr>
        </p:nvSpPr>
        <p:spPr/>
        <p:txBody>
          <a:bodyPr/>
          <a:lstStyle/>
          <a:p>
            <a:fld id="{D57F1E4F-1CFF-5643-939E-217C01CDF565}" type="slidenum">
              <a:rPr lang="en-US" smtClean="0"/>
              <a:pPr/>
              <a:t>26</a:t>
            </a:fld>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7287" y="2709030"/>
            <a:ext cx="6102625" cy="3090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raccolade 2"/>
          <p:cNvSpPr/>
          <p:nvPr/>
        </p:nvSpPr>
        <p:spPr>
          <a:xfrm>
            <a:off x="7089912" y="3088257"/>
            <a:ext cx="119730" cy="1863305"/>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nl-BE"/>
          </a:p>
        </p:txBody>
      </p:sp>
      <p:sp>
        <p:nvSpPr>
          <p:cNvPr id="5" name="Tekstvak 4"/>
          <p:cNvSpPr txBox="1"/>
          <p:nvPr/>
        </p:nvSpPr>
        <p:spPr>
          <a:xfrm>
            <a:off x="7254821" y="3830127"/>
            <a:ext cx="1475117" cy="369332"/>
          </a:xfrm>
          <a:prstGeom prst="rect">
            <a:avLst/>
          </a:prstGeom>
          <a:noFill/>
        </p:spPr>
        <p:txBody>
          <a:bodyPr wrap="square" rtlCol="0">
            <a:spAutoFit/>
          </a:bodyPr>
          <a:lstStyle/>
          <a:p>
            <a:r>
              <a:rPr lang="nl-BE" dirty="0" smtClean="0">
                <a:ln w="0"/>
                <a:solidFill>
                  <a:schemeClr val="accent1"/>
                </a:solidFill>
                <a:effectLst>
                  <a:outerShdw blurRad="38100" dist="25400" dir="5400000" algn="ctr" rotWithShape="0">
                    <a:srgbClr val="6E747A">
                      <a:alpha val="43000"/>
                    </a:srgbClr>
                  </a:outerShdw>
                </a:effectLst>
              </a:rPr>
              <a:t>Lage ratio</a:t>
            </a:r>
            <a:endParaRPr lang="nl-BE" dirty="0">
              <a:ln w="0"/>
              <a:solidFill>
                <a:schemeClr val="accent1"/>
              </a:solidFill>
              <a:effectLst>
                <a:outerShdw blurRad="38100" dist="25400" dir="5400000" algn="ctr" rotWithShape="0">
                  <a:srgbClr val="6E747A">
                    <a:alpha val="43000"/>
                  </a:srgbClr>
                </a:outerShdw>
              </a:effectLst>
            </a:endParaRPr>
          </a:p>
        </p:txBody>
      </p:sp>
      <p:sp>
        <p:nvSpPr>
          <p:cNvPr id="9" name="Rechteraccolade 8"/>
          <p:cNvSpPr/>
          <p:nvPr/>
        </p:nvSpPr>
        <p:spPr>
          <a:xfrm>
            <a:off x="7098024" y="5051108"/>
            <a:ext cx="111618" cy="599195"/>
          </a:xfrm>
          <a:prstGeom prst="rightBrace">
            <a:avLst/>
          </a:prstGeom>
          <a:ln>
            <a:solidFill>
              <a:srgbClr val="FF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nl-BE"/>
          </a:p>
        </p:txBody>
      </p:sp>
      <p:sp>
        <p:nvSpPr>
          <p:cNvPr id="10" name="Tekstvak 9"/>
          <p:cNvSpPr txBox="1"/>
          <p:nvPr/>
        </p:nvSpPr>
        <p:spPr>
          <a:xfrm>
            <a:off x="7254821" y="5166039"/>
            <a:ext cx="1768409" cy="369332"/>
          </a:xfrm>
          <a:prstGeom prst="rect">
            <a:avLst/>
          </a:prstGeom>
          <a:noFill/>
        </p:spPr>
        <p:txBody>
          <a:bodyPr wrap="square" rtlCol="0">
            <a:spAutoFit/>
          </a:bodyPr>
          <a:lstStyle/>
          <a:p>
            <a:r>
              <a:rPr lang="nl-BE" dirty="0" smtClean="0">
                <a:ln w="0"/>
                <a:solidFill>
                  <a:srgbClr val="FF0000"/>
                </a:solidFill>
                <a:effectLst>
                  <a:outerShdw blurRad="38100" dist="25400" dir="5400000" algn="ctr" rotWithShape="0">
                    <a:srgbClr val="6E747A">
                      <a:alpha val="43000"/>
                    </a:srgbClr>
                  </a:outerShdw>
                </a:effectLst>
              </a:rPr>
              <a:t>Hoge ratio</a:t>
            </a:r>
            <a:endParaRPr lang="nl-BE" dirty="0">
              <a:ln w="0"/>
              <a:solidFill>
                <a:srgbClr val="FF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65585103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Inhoud</a:t>
            </a:r>
            <a:endParaRPr lang="nl-BE" dirty="0"/>
          </a:p>
        </p:txBody>
      </p:sp>
      <p:sp>
        <p:nvSpPr>
          <p:cNvPr id="3" name="Tijdelijke aanduiding voor inhoud 2"/>
          <p:cNvSpPr>
            <a:spLocks noGrp="1"/>
          </p:cNvSpPr>
          <p:nvPr>
            <p:ph idx="1"/>
          </p:nvPr>
        </p:nvSpPr>
        <p:spPr>
          <a:xfrm>
            <a:off x="866441" y="2248525"/>
            <a:ext cx="7750021" cy="4474563"/>
          </a:xfrm>
        </p:spPr>
        <p:txBody>
          <a:bodyPr>
            <a:normAutofit/>
          </a:bodyPr>
          <a:lstStyle/>
          <a:p>
            <a:pPr>
              <a:buFont typeface="+mj-lt"/>
              <a:buAutoNum type="arabicPeriod"/>
            </a:pPr>
            <a:r>
              <a:rPr lang="nl-BE" dirty="0" smtClean="0"/>
              <a:t>Situering</a:t>
            </a:r>
          </a:p>
          <a:p>
            <a:pPr>
              <a:buFont typeface="+mj-lt"/>
              <a:buAutoNum type="arabicPeriod"/>
            </a:pPr>
            <a:r>
              <a:rPr lang="nl-BE" dirty="0" smtClean="0"/>
              <a:t>Opstelling</a:t>
            </a:r>
          </a:p>
          <a:p>
            <a:pPr>
              <a:buFont typeface="+mj-lt"/>
              <a:buAutoNum type="arabicPeriod"/>
            </a:pPr>
            <a:r>
              <a:rPr lang="nl-BE" dirty="0" smtClean="0"/>
              <a:t>Handelingen</a:t>
            </a:r>
          </a:p>
          <a:p>
            <a:pPr>
              <a:buFont typeface="+mj-lt"/>
              <a:buAutoNum type="arabicPeriod"/>
            </a:pPr>
            <a:r>
              <a:rPr lang="nl-BE" dirty="0" smtClean="0"/>
              <a:t>Applicatie backend</a:t>
            </a:r>
          </a:p>
          <a:p>
            <a:pPr lvl="1"/>
            <a:r>
              <a:rPr lang="nl-BE" dirty="0" err="1" smtClean="0"/>
              <a:t>Multithreading</a:t>
            </a:r>
            <a:r>
              <a:rPr lang="nl-BE" dirty="0" smtClean="0"/>
              <a:t> &amp; </a:t>
            </a:r>
            <a:r>
              <a:rPr lang="nl-BE" dirty="0" err="1" smtClean="0"/>
              <a:t>ThresholdBool</a:t>
            </a:r>
            <a:endParaRPr lang="nl-BE" dirty="0" smtClean="0"/>
          </a:p>
          <a:p>
            <a:pPr>
              <a:buFont typeface="+mj-lt"/>
              <a:buAutoNum type="arabicPeriod"/>
            </a:pPr>
            <a:r>
              <a:rPr lang="nl-BE" dirty="0" smtClean="0"/>
              <a:t>Detectietechnieken</a:t>
            </a:r>
          </a:p>
          <a:p>
            <a:pPr lvl="1"/>
            <a:r>
              <a:rPr lang="nl-BE" dirty="0" smtClean="0"/>
              <a:t>Kleurfiltering &amp; kalibratie</a:t>
            </a:r>
          </a:p>
          <a:p>
            <a:pPr>
              <a:buFont typeface="+mj-lt"/>
              <a:buAutoNum type="arabicPeriod"/>
            </a:pPr>
            <a:r>
              <a:rPr lang="nl-BE" dirty="0" smtClean="0"/>
              <a:t>Detectie handelingen</a:t>
            </a:r>
          </a:p>
          <a:p>
            <a:pPr>
              <a:buFont typeface="+mj-lt"/>
              <a:buAutoNum type="arabicPeriod"/>
            </a:pPr>
            <a:r>
              <a:rPr lang="nl-BE" dirty="0" smtClean="0"/>
              <a:t>Resultaten</a:t>
            </a:r>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27</a:t>
            </a:fld>
            <a:endParaRPr lang="en-US" dirty="0"/>
          </a:p>
        </p:txBody>
      </p:sp>
      <p:pic>
        <p:nvPicPr>
          <p:cNvPr id="5" name="Tijdelijke aanduiding voor inhoud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2375" y="3131389"/>
            <a:ext cx="2337150" cy="233715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0836930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
                                        <p:tgtEl>
                                          <p:spTgt spid="3">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1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1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2000"/>
                                        <p:tgtEl>
                                          <p:spTgt spid="5"/>
                                        </p:tgtEl>
                                      </p:cBhvr>
                                    </p:animEffect>
                                    <p:anim calcmode="lin" valueType="num">
                                      <p:cBhvr>
                                        <p:cTn id="49" dur="2000" fill="hold"/>
                                        <p:tgtEl>
                                          <p:spTgt spid="5"/>
                                        </p:tgtEl>
                                        <p:attrNameLst>
                                          <p:attrName>ppt_w</p:attrName>
                                        </p:attrNameLst>
                                      </p:cBhvr>
                                      <p:tavLst>
                                        <p:tav tm="0" fmla="#ppt_w*sin(2.5*pi*$)">
                                          <p:val>
                                            <p:fltVal val="0"/>
                                          </p:val>
                                        </p:tav>
                                        <p:tav tm="100000">
                                          <p:val>
                                            <p:fltVal val="1"/>
                                          </p:val>
                                        </p:tav>
                                      </p:tavLst>
                                    </p:anim>
                                    <p:anim calcmode="lin" valueType="num">
                                      <p:cBhvr>
                                        <p:cTn id="50"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Situering</a:t>
            </a:r>
            <a:endParaRPr lang="nl-BE" dirty="0"/>
          </a:p>
        </p:txBody>
      </p:sp>
      <p:sp>
        <p:nvSpPr>
          <p:cNvPr id="3" name="Tijdelijke aanduiding voor inhoud 2"/>
          <p:cNvSpPr>
            <a:spLocks noGrp="1"/>
          </p:cNvSpPr>
          <p:nvPr>
            <p:ph idx="1"/>
          </p:nvPr>
        </p:nvSpPr>
        <p:spPr>
          <a:xfrm>
            <a:off x="866441" y="2489200"/>
            <a:ext cx="7771532" cy="3530600"/>
          </a:xfrm>
        </p:spPr>
        <p:txBody>
          <a:bodyPr>
            <a:normAutofit fontScale="92500" lnSpcReduction="20000"/>
          </a:bodyPr>
          <a:lstStyle/>
          <a:p>
            <a:pPr marL="457200" indent="-457200">
              <a:buFont typeface="+mj-lt"/>
              <a:buAutoNum type="arabicPeriod"/>
            </a:pPr>
            <a:r>
              <a:rPr lang="nl-BE" dirty="0" err="1"/>
              <a:t>Assisted</a:t>
            </a:r>
            <a:r>
              <a:rPr lang="nl-BE" dirty="0"/>
              <a:t> living</a:t>
            </a:r>
          </a:p>
          <a:p>
            <a:pPr lvl="1">
              <a:buFont typeface="Symbol" panose="05050102010706020507" pitchFamily="18" charset="2"/>
              <a:buChar char=""/>
            </a:pPr>
            <a:r>
              <a:rPr lang="nl-BE" dirty="0"/>
              <a:t>Hulpbehoevenden helpen bij alledaagse taken</a:t>
            </a:r>
          </a:p>
          <a:p>
            <a:pPr lvl="1">
              <a:buFont typeface="Symbol" panose="05050102010706020507" pitchFamily="18" charset="2"/>
              <a:buChar char=""/>
            </a:pPr>
            <a:r>
              <a:rPr lang="nl-BE" dirty="0"/>
              <a:t>Kosten voor begeleiding duur</a:t>
            </a:r>
          </a:p>
          <a:p>
            <a:pPr lvl="1">
              <a:buFont typeface="Symbol" panose="05050102010706020507" pitchFamily="18" charset="2"/>
              <a:buChar char=""/>
            </a:pPr>
            <a:r>
              <a:rPr lang="nl-BE" dirty="0"/>
              <a:t>Automatische hulp bij koffiezetten</a:t>
            </a:r>
          </a:p>
          <a:p>
            <a:pPr marL="457200" indent="-457200">
              <a:buFont typeface="+mj-lt"/>
              <a:buAutoNum type="arabicPeriod"/>
            </a:pPr>
            <a:r>
              <a:rPr lang="nl-BE" dirty="0"/>
              <a:t>Visiesysteem als oplossing</a:t>
            </a:r>
          </a:p>
          <a:p>
            <a:pPr lvl="1"/>
            <a:r>
              <a:rPr lang="nl-BE" dirty="0"/>
              <a:t>Twee of drie camera’s</a:t>
            </a:r>
          </a:p>
          <a:p>
            <a:pPr lvl="1"/>
            <a:r>
              <a:rPr lang="nl-BE" dirty="0"/>
              <a:t>Waarschuwingen tijdens het maken van koffie</a:t>
            </a:r>
          </a:p>
          <a:p>
            <a:pPr lvl="1"/>
            <a:r>
              <a:rPr lang="nl-BE" dirty="0"/>
              <a:t>Ontwikkeld als uitbreidbaar framework</a:t>
            </a:r>
          </a:p>
          <a:p>
            <a:pPr lvl="1"/>
            <a:r>
              <a:rPr lang="nl-BE" dirty="0" err="1"/>
              <a:t>OpenCV</a:t>
            </a:r>
            <a:r>
              <a:rPr lang="nl-BE" dirty="0"/>
              <a:t> &amp; C</a:t>
            </a:r>
            <a:r>
              <a:rPr lang="nl-BE" dirty="0" smtClean="0"/>
              <a:t>++</a:t>
            </a:r>
          </a:p>
          <a:p>
            <a:pPr lvl="1"/>
            <a:endParaRPr lang="nl-BE" dirty="0"/>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5752164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Inhoud</a:t>
            </a:r>
            <a:endParaRPr lang="nl-BE" dirty="0"/>
          </a:p>
        </p:txBody>
      </p:sp>
      <p:sp>
        <p:nvSpPr>
          <p:cNvPr id="3" name="Tijdelijke aanduiding voor inhoud 2"/>
          <p:cNvSpPr>
            <a:spLocks noGrp="1"/>
          </p:cNvSpPr>
          <p:nvPr>
            <p:ph idx="1"/>
          </p:nvPr>
        </p:nvSpPr>
        <p:spPr/>
        <p:txBody>
          <a:bodyPr/>
          <a:lstStyle/>
          <a:p>
            <a:pPr>
              <a:buClr>
                <a:schemeClr val="bg2">
                  <a:lumMod val="90000"/>
                </a:schemeClr>
              </a:buClr>
              <a:buFont typeface="+mj-lt"/>
              <a:buAutoNum type="arabicPeriod"/>
            </a:pPr>
            <a:r>
              <a:rPr lang="nl-BE" dirty="0" smtClean="0">
                <a:solidFill>
                  <a:schemeClr val="bg2">
                    <a:lumMod val="90000"/>
                  </a:schemeClr>
                </a:solidFill>
              </a:rPr>
              <a:t>Situering</a:t>
            </a:r>
          </a:p>
          <a:p>
            <a:pPr>
              <a:buFont typeface="+mj-lt"/>
              <a:buAutoNum type="arabicPeriod"/>
            </a:pPr>
            <a:r>
              <a:rPr lang="nl-BE" dirty="0" smtClean="0"/>
              <a:t>Opstelling</a:t>
            </a:r>
          </a:p>
          <a:p>
            <a:pPr>
              <a:buFont typeface="+mj-lt"/>
              <a:buAutoNum type="arabicPeriod"/>
            </a:pPr>
            <a:r>
              <a:rPr lang="nl-BE" dirty="0"/>
              <a:t>Handelingen</a:t>
            </a:r>
          </a:p>
          <a:p>
            <a:pPr>
              <a:buFont typeface="+mj-lt"/>
              <a:buAutoNum type="arabicPeriod"/>
            </a:pPr>
            <a:r>
              <a:rPr lang="nl-BE" dirty="0"/>
              <a:t>Applicatie backend</a:t>
            </a:r>
          </a:p>
          <a:p>
            <a:pPr>
              <a:buFont typeface="+mj-lt"/>
              <a:buAutoNum type="arabicPeriod"/>
            </a:pPr>
            <a:r>
              <a:rPr lang="nl-BE" dirty="0"/>
              <a:t>Detectietechnieken</a:t>
            </a:r>
          </a:p>
          <a:p>
            <a:pPr>
              <a:buFont typeface="+mj-lt"/>
              <a:buAutoNum type="arabicPeriod"/>
            </a:pPr>
            <a:r>
              <a:rPr lang="nl-BE" dirty="0"/>
              <a:t>Detectie </a:t>
            </a:r>
            <a:r>
              <a:rPr lang="nl-BE" dirty="0" smtClean="0"/>
              <a:t>handelingen</a:t>
            </a:r>
            <a:endParaRPr lang="nl-BE" dirty="0"/>
          </a:p>
          <a:p>
            <a:pPr>
              <a:buFont typeface="+mj-lt"/>
              <a:buAutoNum type="arabicPeriod"/>
            </a:pPr>
            <a:r>
              <a:rPr lang="nl-BE" dirty="0"/>
              <a:t>Resultaten</a:t>
            </a:r>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94223949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Opstelling</a:t>
            </a:r>
            <a:endParaRPr lang="nl-BE" dirty="0"/>
          </a:p>
        </p:txBody>
      </p:sp>
      <p:sp>
        <p:nvSpPr>
          <p:cNvPr id="3" name="Tijdelijke aanduiding voor inhoud 2"/>
          <p:cNvSpPr>
            <a:spLocks noGrp="1"/>
          </p:cNvSpPr>
          <p:nvPr>
            <p:ph idx="1"/>
          </p:nvPr>
        </p:nvSpPr>
        <p:spPr>
          <a:xfrm>
            <a:off x="866440" y="2489200"/>
            <a:ext cx="8040493" cy="4257040"/>
          </a:xfrm>
        </p:spPr>
        <p:txBody>
          <a:bodyPr>
            <a:normAutofit/>
          </a:bodyPr>
          <a:lstStyle/>
          <a:p>
            <a:r>
              <a:rPr lang="en-US" dirty="0" smtClean="0"/>
              <a:t>T</a:t>
            </a:r>
            <a:r>
              <a:rPr lang="nl-BE" dirty="0" smtClean="0"/>
              <a:t>wee of drie camera’s</a:t>
            </a:r>
          </a:p>
          <a:p>
            <a:r>
              <a:rPr lang="fr-FR" dirty="0" err="1" smtClean="0"/>
              <a:t>É</a:t>
            </a:r>
            <a:r>
              <a:rPr lang="nl-BE" dirty="0" smtClean="0"/>
              <a:t>én camera bovenaanzicht (0,5 m; </a:t>
            </a:r>
            <a:r>
              <a:rPr lang="nl-BE" dirty="0" smtClean="0"/>
              <a:t>5 mm </a:t>
            </a:r>
            <a:r>
              <a:rPr lang="nl-BE" dirty="0" smtClean="0"/>
              <a:t>lens)</a:t>
            </a:r>
          </a:p>
          <a:p>
            <a:r>
              <a:rPr lang="fr-FR" dirty="0" err="1" smtClean="0"/>
              <a:t>É</a:t>
            </a:r>
            <a:r>
              <a:rPr lang="nl-BE" dirty="0" smtClean="0"/>
              <a:t>en of twee camera’s zijaanzicht (</a:t>
            </a:r>
            <a:r>
              <a:rPr lang="nl-BE" dirty="0" smtClean="0"/>
              <a:t>1 m</a:t>
            </a:r>
            <a:r>
              <a:rPr lang="nl-BE" dirty="0" smtClean="0"/>
              <a:t>; zoom lens)</a:t>
            </a:r>
          </a:p>
          <a:p>
            <a:r>
              <a:rPr lang="nl-BE" dirty="0" smtClean="0"/>
              <a:t>Flexibel en robust</a:t>
            </a:r>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5</a:t>
            </a:fld>
            <a:endParaRPr lang="en-US" dirty="0"/>
          </a:p>
        </p:txBody>
      </p:sp>
      <p:pic>
        <p:nvPicPr>
          <p:cNvPr id="5" name="Picture 4" descr="Schermafbeelding 2013-06-14 om 13.36.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301" y="4695149"/>
            <a:ext cx="2540510" cy="1873417"/>
          </a:xfrm>
          <a:prstGeom prst="rect">
            <a:avLst/>
          </a:prstGeom>
        </p:spPr>
      </p:pic>
      <p:pic>
        <p:nvPicPr>
          <p:cNvPr id="6" name="Picture 5" descr="Schermafbeelding 2013-06-16 om 10.02.0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3080" y="4698679"/>
            <a:ext cx="2552045" cy="1865437"/>
          </a:xfrm>
          <a:prstGeom prst="rect">
            <a:avLst/>
          </a:prstGeom>
        </p:spPr>
      </p:pic>
      <p:pic>
        <p:nvPicPr>
          <p:cNvPr id="7" name="Picture 6" descr="Schermafbeelding 2013-06-16 om 10.03.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5327" y="4702138"/>
            <a:ext cx="2473837" cy="1861978"/>
          </a:xfrm>
          <a:prstGeom prst="rect">
            <a:avLst/>
          </a:prstGeom>
        </p:spPr>
      </p:pic>
    </p:spTree>
    <p:extLst>
      <p:ext uri="{BB962C8B-B14F-4D97-AF65-F5344CB8AC3E}">
        <p14:creationId xmlns:p14="http://schemas.microsoft.com/office/powerpoint/2010/main" val="276528527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Inhoud</a:t>
            </a:r>
            <a:endParaRPr lang="nl-BE" dirty="0"/>
          </a:p>
        </p:txBody>
      </p:sp>
      <p:sp>
        <p:nvSpPr>
          <p:cNvPr id="3" name="Tijdelijke aanduiding voor inhoud 2"/>
          <p:cNvSpPr>
            <a:spLocks noGrp="1"/>
          </p:cNvSpPr>
          <p:nvPr>
            <p:ph idx="1"/>
          </p:nvPr>
        </p:nvSpPr>
        <p:spPr/>
        <p:txBody>
          <a:bodyPr>
            <a:normAutofit/>
          </a:bodyPr>
          <a:lstStyle/>
          <a:p>
            <a:pPr>
              <a:buClr>
                <a:schemeClr val="bg2">
                  <a:lumMod val="90000"/>
                </a:schemeClr>
              </a:buClr>
              <a:buFont typeface="+mj-lt"/>
              <a:buAutoNum type="arabicPeriod"/>
            </a:pPr>
            <a:r>
              <a:rPr lang="nl-BE" dirty="0" smtClean="0">
                <a:solidFill>
                  <a:schemeClr val="bg2">
                    <a:lumMod val="90000"/>
                  </a:schemeClr>
                </a:solidFill>
              </a:rPr>
              <a:t>Situering</a:t>
            </a:r>
          </a:p>
          <a:p>
            <a:pPr>
              <a:buClr>
                <a:schemeClr val="bg2">
                  <a:lumMod val="90000"/>
                </a:schemeClr>
              </a:buClr>
              <a:buFont typeface="+mj-lt"/>
              <a:buAutoNum type="arabicPeriod"/>
            </a:pPr>
            <a:r>
              <a:rPr lang="en-US" dirty="0" err="1" smtClean="0">
                <a:solidFill>
                  <a:schemeClr val="bg2">
                    <a:lumMod val="90000"/>
                  </a:schemeClr>
                </a:solidFill>
              </a:rPr>
              <a:t>Opstelling</a:t>
            </a:r>
            <a:endParaRPr lang="nl-BE" dirty="0" smtClean="0"/>
          </a:p>
          <a:p>
            <a:pPr>
              <a:buFont typeface="+mj-lt"/>
              <a:buAutoNum type="arabicPeriod"/>
            </a:pPr>
            <a:r>
              <a:rPr lang="nl-BE" dirty="0" smtClean="0"/>
              <a:t>Handelingen</a:t>
            </a:r>
          </a:p>
          <a:p>
            <a:pPr>
              <a:buFont typeface="+mj-lt"/>
              <a:buAutoNum type="arabicPeriod"/>
            </a:pPr>
            <a:r>
              <a:rPr lang="nl-BE" dirty="0" smtClean="0"/>
              <a:t>Applicatie </a:t>
            </a:r>
            <a:r>
              <a:rPr lang="nl-BE" dirty="0"/>
              <a:t>backend</a:t>
            </a:r>
          </a:p>
          <a:p>
            <a:pPr>
              <a:buFont typeface="+mj-lt"/>
              <a:buAutoNum type="arabicPeriod"/>
            </a:pPr>
            <a:r>
              <a:rPr lang="nl-BE" dirty="0"/>
              <a:t>Detectietechnieken</a:t>
            </a:r>
          </a:p>
          <a:p>
            <a:pPr>
              <a:buFont typeface="+mj-lt"/>
              <a:buAutoNum type="arabicPeriod"/>
            </a:pPr>
            <a:r>
              <a:rPr lang="nl-BE" dirty="0"/>
              <a:t>Detectie </a:t>
            </a:r>
            <a:r>
              <a:rPr lang="nl-BE" dirty="0" smtClean="0"/>
              <a:t>handelingen</a:t>
            </a:r>
            <a:endParaRPr lang="nl-BE" dirty="0"/>
          </a:p>
          <a:p>
            <a:pPr>
              <a:buFont typeface="+mj-lt"/>
              <a:buAutoNum type="arabicPeriod"/>
            </a:pPr>
            <a:r>
              <a:rPr lang="nl-BE" dirty="0"/>
              <a:t>Resultaten</a:t>
            </a:r>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02561338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Handelingen</a:t>
            </a:r>
            <a:endParaRPr lang="nl-BE" dirty="0"/>
          </a:p>
        </p:txBody>
      </p:sp>
      <p:sp>
        <p:nvSpPr>
          <p:cNvPr id="3" name="Tijdelijke aanduiding voor inhoud 2"/>
          <p:cNvSpPr>
            <a:spLocks noGrp="1"/>
          </p:cNvSpPr>
          <p:nvPr>
            <p:ph idx="1"/>
          </p:nvPr>
        </p:nvSpPr>
        <p:spPr>
          <a:xfrm>
            <a:off x="866441" y="2489200"/>
            <a:ext cx="7069861" cy="4257040"/>
          </a:xfrm>
        </p:spPr>
        <p:txBody>
          <a:bodyPr>
            <a:normAutofit lnSpcReduction="10000"/>
          </a:bodyPr>
          <a:lstStyle/>
          <a:p>
            <a:r>
              <a:rPr lang="nl-BE" dirty="0" smtClean="0"/>
              <a:t>Vier globale handelingen</a:t>
            </a:r>
          </a:p>
          <a:p>
            <a:pPr marL="859536" lvl="1" indent="-457200">
              <a:buFont typeface="+mj-lt"/>
              <a:buAutoNum type="arabicPeriod"/>
            </a:pPr>
            <a:r>
              <a:rPr lang="nl-BE" dirty="0" smtClean="0"/>
              <a:t>Koffie vullen</a:t>
            </a:r>
          </a:p>
          <a:p>
            <a:pPr marL="859536" lvl="1" indent="-457200">
              <a:buFont typeface="+mj-lt"/>
              <a:buAutoNum type="arabicPeriod"/>
            </a:pPr>
            <a:r>
              <a:rPr lang="nl-BE" dirty="0" smtClean="0"/>
              <a:t>Waterreservoir vullen</a:t>
            </a:r>
          </a:p>
          <a:p>
            <a:pPr marL="859536" lvl="1" indent="-457200">
              <a:buFont typeface="+mj-lt"/>
              <a:buAutoNum type="arabicPeriod"/>
            </a:pPr>
            <a:r>
              <a:rPr lang="nl-BE" dirty="0" smtClean="0"/>
              <a:t>Koffiekan plaatsen</a:t>
            </a:r>
          </a:p>
          <a:p>
            <a:pPr marL="859536" lvl="1" indent="-457200">
              <a:buFont typeface="+mj-lt"/>
              <a:buAutoNum type="arabicPeriod"/>
            </a:pPr>
            <a:r>
              <a:rPr lang="nl-BE" dirty="0" smtClean="0"/>
              <a:t>Machine aanzetten</a:t>
            </a:r>
          </a:p>
          <a:p>
            <a:pPr marL="859536" lvl="1" indent="-457200">
              <a:buFont typeface="+mj-lt"/>
              <a:buAutoNum type="arabicPeriod"/>
            </a:pPr>
            <a:endParaRPr lang="nl-BE" dirty="0" smtClean="0"/>
          </a:p>
          <a:p>
            <a:pPr lvl="1"/>
            <a:r>
              <a:rPr lang="nl-BE" dirty="0" smtClean="0"/>
              <a:t>Per handeling meerdere deeltaken</a:t>
            </a:r>
          </a:p>
          <a:p>
            <a:pPr lvl="1"/>
            <a:r>
              <a:rPr lang="nl-BE" dirty="0"/>
              <a:t>Detectiemechanisme voor elke deeltaak</a:t>
            </a:r>
          </a:p>
          <a:p>
            <a:pPr lvl="1"/>
            <a:r>
              <a:rPr lang="nl-BE" dirty="0" smtClean="0"/>
              <a:t>Volgorde eerste drie onbelangrijk</a:t>
            </a:r>
          </a:p>
          <a:p>
            <a:pPr lvl="1"/>
            <a:r>
              <a:rPr lang="nl-BE" dirty="0" smtClean="0"/>
              <a:t>Synchroon afhandelen</a:t>
            </a:r>
            <a:endParaRPr lang="nl-BE" dirty="0"/>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28852110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Inhoud</a:t>
            </a:r>
            <a:endParaRPr lang="nl-BE" dirty="0"/>
          </a:p>
        </p:txBody>
      </p:sp>
      <p:sp>
        <p:nvSpPr>
          <p:cNvPr id="3" name="Tijdelijke aanduiding voor inhoud 2"/>
          <p:cNvSpPr>
            <a:spLocks noGrp="1"/>
          </p:cNvSpPr>
          <p:nvPr>
            <p:ph idx="1"/>
          </p:nvPr>
        </p:nvSpPr>
        <p:spPr/>
        <p:txBody>
          <a:bodyPr>
            <a:normAutofit/>
          </a:bodyPr>
          <a:lstStyle/>
          <a:p>
            <a:pPr>
              <a:buClr>
                <a:schemeClr val="bg2">
                  <a:lumMod val="90000"/>
                </a:schemeClr>
              </a:buClr>
              <a:buFont typeface="+mj-lt"/>
              <a:buAutoNum type="arabicPeriod"/>
            </a:pPr>
            <a:r>
              <a:rPr lang="nl-BE" dirty="0" smtClean="0">
                <a:solidFill>
                  <a:schemeClr val="bg2">
                    <a:lumMod val="90000"/>
                  </a:schemeClr>
                </a:solidFill>
              </a:rPr>
              <a:t>Situering</a:t>
            </a:r>
          </a:p>
          <a:p>
            <a:pPr>
              <a:buClr>
                <a:schemeClr val="bg2">
                  <a:lumMod val="90000"/>
                </a:schemeClr>
              </a:buClr>
              <a:buFont typeface="+mj-lt"/>
              <a:buAutoNum type="arabicPeriod"/>
            </a:pPr>
            <a:r>
              <a:rPr lang="en-US" dirty="0" err="1" smtClean="0">
                <a:solidFill>
                  <a:schemeClr val="bg2">
                    <a:lumMod val="90000"/>
                  </a:schemeClr>
                </a:solidFill>
              </a:rPr>
              <a:t>Opstelling</a:t>
            </a:r>
            <a:endParaRPr lang="nl-BE" dirty="0" smtClean="0">
              <a:solidFill>
                <a:schemeClr val="bg2">
                  <a:lumMod val="90000"/>
                </a:schemeClr>
              </a:solidFill>
            </a:endParaRPr>
          </a:p>
          <a:p>
            <a:pPr>
              <a:buClr>
                <a:schemeClr val="bg2">
                  <a:lumMod val="90000"/>
                </a:schemeClr>
              </a:buClr>
              <a:buFont typeface="+mj-lt"/>
              <a:buAutoNum type="arabicPeriod"/>
            </a:pPr>
            <a:r>
              <a:rPr lang="nl-BE" dirty="0" smtClean="0">
                <a:solidFill>
                  <a:schemeClr val="bg2">
                    <a:lumMod val="90000"/>
                  </a:schemeClr>
                </a:solidFill>
              </a:rPr>
              <a:t>Handelingen</a:t>
            </a:r>
            <a:endParaRPr lang="nl-BE" dirty="0">
              <a:solidFill>
                <a:schemeClr val="bg2">
                  <a:lumMod val="90000"/>
                </a:schemeClr>
              </a:solidFill>
            </a:endParaRPr>
          </a:p>
          <a:p>
            <a:pPr>
              <a:buFont typeface="+mj-lt"/>
              <a:buAutoNum type="arabicPeriod"/>
            </a:pPr>
            <a:r>
              <a:rPr lang="nl-BE" dirty="0"/>
              <a:t>Applicatie backend</a:t>
            </a:r>
          </a:p>
          <a:p>
            <a:pPr>
              <a:buFont typeface="+mj-lt"/>
              <a:buAutoNum type="arabicPeriod"/>
            </a:pPr>
            <a:r>
              <a:rPr lang="nl-BE" dirty="0"/>
              <a:t>Detectietechnieken</a:t>
            </a:r>
          </a:p>
          <a:p>
            <a:pPr>
              <a:buFont typeface="+mj-lt"/>
              <a:buAutoNum type="arabicPeriod"/>
            </a:pPr>
            <a:r>
              <a:rPr lang="nl-BE" dirty="0"/>
              <a:t>Detectie </a:t>
            </a:r>
            <a:r>
              <a:rPr lang="nl-BE" dirty="0" smtClean="0"/>
              <a:t>handelingen</a:t>
            </a:r>
            <a:endParaRPr lang="nl-BE" dirty="0"/>
          </a:p>
          <a:p>
            <a:pPr>
              <a:buFont typeface="+mj-lt"/>
              <a:buAutoNum type="arabicPeriod"/>
            </a:pPr>
            <a:r>
              <a:rPr lang="nl-BE" dirty="0"/>
              <a:t>Resultaten</a:t>
            </a:r>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313618949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Applicatie backend</a:t>
            </a:r>
            <a:endParaRPr lang="nl-BE" dirty="0"/>
          </a:p>
        </p:txBody>
      </p:sp>
      <p:sp>
        <p:nvSpPr>
          <p:cNvPr id="4" name="Tijdelijke aanduiding voor dianummer 3"/>
          <p:cNvSpPr>
            <a:spLocks noGrp="1"/>
          </p:cNvSpPr>
          <p:nvPr>
            <p:ph type="sldNum" sz="quarter" idx="4"/>
          </p:nvPr>
        </p:nvSpPr>
        <p:spPr/>
        <p:txBody>
          <a:bodyPr/>
          <a:lstStyle/>
          <a:p>
            <a:fld id="{D57F1E4F-1CFF-5643-939E-217C01CDF565}" type="slidenum">
              <a:rPr lang="en-US" smtClean="0"/>
              <a:pPr/>
              <a:t>9</a:t>
            </a:fld>
            <a:endParaRPr lang="en-US" dirty="0"/>
          </a:p>
        </p:txBody>
      </p:sp>
      <p:pic>
        <p:nvPicPr>
          <p:cNvPr id="1026" name="Picture 2" descr="C:\Users\Christophe\Desktop\back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931" y="2116220"/>
            <a:ext cx="7196138" cy="4532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67075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directiekamer">
  <a:themeElements>
    <a:clrScheme name="Ion-directiekamer">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directiekamer">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directiekamer">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635</TotalTime>
  <Words>716</Words>
  <Application>Microsoft Office PowerPoint</Application>
  <PresentationFormat>Diavoorstelling (4:3)</PresentationFormat>
  <Paragraphs>242</Paragraphs>
  <Slides>27</Slides>
  <Notes>17</Notes>
  <HiddenSlides>0</HiddenSlides>
  <MMClips>0</MMClips>
  <ScaleCrop>false</ScaleCrop>
  <HeadingPairs>
    <vt:vector size="4" baseType="variant">
      <vt:variant>
        <vt:lpstr>Thema</vt:lpstr>
      </vt:variant>
      <vt:variant>
        <vt:i4>1</vt:i4>
      </vt:variant>
      <vt:variant>
        <vt:lpstr>Diatitels</vt:lpstr>
      </vt:variant>
      <vt:variant>
        <vt:i4>27</vt:i4>
      </vt:variant>
    </vt:vector>
  </HeadingPairs>
  <TitlesOfParts>
    <vt:vector size="28" baseType="lpstr">
      <vt:lpstr>Ion-directiekamer</vt:lpstr>
      <vt:lpstr>Assisted Living</vt:lpstr>
      <vt:lpstr>Inhoud</vt:lpstr>
      <vt:lpstr>Situering</vt:lpstr>
      <vt:lpstr>Inhoud</vt:lpstr>
      <vt:lpstr>Opstelling</vt:lpstr>
      <vt:lpstr>Inhoud</vt:lpstr>
      <vt:lpstr>Handelingen</vt:lpstr>
      <vt:lpstr>Inhoud</vt:lpstr>
      <vt:lpstr>Applicatie backend</vt:lpstr>
      <vt:lpstr>Applicatie backend</vt:lpstr>
      <vt:lpstr>Inhoud</vt:lpstr>
      <vt:lpstr>Detectietechnieken</vt:lpstr>
      <vt:lpstr>Detectietechnieken</vt:lpstr>
      <vt:lpstr>Detectietechnieken</vt:lpstr>
      <vt:lpstr>Inhoud</vt:lpstr>
      <vt:lpstr>Detectie handelingen</vt:lpstr>
      <vt:lpstr>Koffiehouder</vt:lpstr>
      <vt:lpstr>Koffiefilter + koffie</vt:lpstr>
      <vt:lpstr>Detectie handelingen</vt:lpstr>
      <vt:lpstr>Detectie handelingen</vt:lpstr>
      <vt:lpstr>Detectie handelingen</vt:lpstr>
      <vt:lpstr>Detectie handelingen</vt:lpstr>
      <vt:lpstr>Detectie handelingen</vt:lpstr>
      <vt:lpstr>Detectie handelingen</vt:lpstr>
      <vt:lpstr>Inhoud</vt:lpstr>
      <vt:lpstr>Resultaten</vt:lpstr>
      <vt:lpstr>Inhoud</vt:lpstr>
    </vt:vector>
  </TitlesOfParts>
  <Company>StudioXPS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Assisted Living</dc:title>
  <dc:creator>Laurenz Ovaere</dc:creator>
  <cp:lastModifiedBy>Laurenz Ovaere</cp:lastModifiedBy>
  <cp:revision>85</cp:revision>
  <cp:lastPrinted>2013-06-13T13:51:41Z</cp:lastPrinted>
  <dcterms:created xsi:type="dcterms:W3CDTF">2013-06-04T17:56:31Z</dcterms:created>
  <dcterms:modified xsi:type="dcterms:W3CDTF">2013-06-18T09:51:12Z</dcterms:modified>
</cp:coreProperties>
</file>